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9" r:id="rId2"/>
    <p:sldId id="290" r:id="rId3"/>
    <p:sldId id="291" r:id="rId4"/>
    <p:sldId id="284" r:id="rId5"/>
    <p:sldId id="257" r:id="rId6"/>
    <p:sldId id="260" r:id="rId7"/>
    <p:sldId id="259" r:id="rId8"/>
    <p:sldId id="265" r:id="rId9"/>
    <p:sldId id="262" r:id="rId10"/>
    <p:sldId id="266" r:id="rId11"/>
    <p:sldId id="261" r:id="rId12"/>
    <p:sldId id="267" r:id="rId13"/>
    <p:sldId id="263" r:id="rId14"/>
    <p:sldId id="292" r:id="rId15"/>
    <p:sldId id="275" r:id="rId16"/>
    <p:sldId id="276" r:id="rId17"/>
    <p:sldId id="277" r:id="rId18"/>
    <p:sldId id="278" r:id="rId19"/>
    <p:sldId id="279" r:id="rId20"/>
    <p:sldId id="282" r:id="rId21"/>
    <p:sldId id="280" r:id="rId22"/>
    <p:sldId id="281" r:id="rId23"/>
    <p:sldId id="293" r:id="rId24"/>
    <p:sldId id="298" r:id="rId25"/>
    <p:sldId id="300" r:id="rId26"/>
    <p:sldId id="289" r:id="rId27"/>
    <p:sldId id="297"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jam Daume" initials="MD" lastIdx="19" clrIdx="0">
    <p:extLst>
      <p:ext uri="{19B8F6BF-5375-455C-9EA6-DF929625EA0E}">
        <p15:presenceInfo xmlns:p15="http://schemas.microsoft.com/office/powerpoint/2012/main" userId="31f2265ea089da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265CC"/>
    <a:srgbClr val="457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05" autoAdjust="0"/>
  </p:normalViewPr>
  <p:slideViewPr>
    <p:cSldViewPr>
      <p:cViewPr varScale="1">
        <p:scale>
          <a:sx n="78" d="100"/>
          <a:sy n="78" d="100"/>
        </p:scale>
        <p:origin x="1522"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429D8-72EF-4D86-B4EC-314D241646DD}" type="doc">
      <dgm:prSet loTypeId="urn:microsoft.com/office/officeart/2005/8/layout/chevron1" loCatId="process" qsTypeId="urn:microsoft.com/office/officeart/2005/8/quickstyle/simple5" qsCatId="simple" csTypeId="urn:microsoft.com/office/officeart/2005/8/colors/accent1_2" csCatId="accent1" phldr="1"/>
      <dgm:spPr/>
    </dgm:pt>
    <dgm:pt modelId="{E01A4AD6-1BFD-4CBF-B68A-E86C25020D26}">
      <dgm:prSet phldrT="[Text]" custT="1"/>
      <dgm:spPr/>
      <dgm:t>
        <a:bodyPr/>
        <a:lstStyle/>
        <a:p>
          <a:r>
            <a:rPr lang="de-DE" sz="1100" b="1" dirty="0"/>
            <a:t>Aufbau des Fachs</a:t>
          </a:r>
        </a:p>
      </dgm:t>
    </dgm:pt>
    <dgm:pt modelId="{83619B74-4825-42B2-9C61-0BF5A887A43D}" type="parTrans" cxnId="{D6B48FA4-05B1-40F2-8665-797FCB3F0988}">
      <dgm:prSet/>
      <dgm:spPr/>
      <dgm:t>
        <a:bodyPr/>
        <a:lstStyle/>
        <a:p>
          <a:endParaRPr lang="de-DE"/>
        </a:p>
      </dgm:t>
    </dgm:pt>
    <dgm:pt modelId="{5357F53E-D51B-4760-AFAA-5D2E51E1DB84}" type="sibTrans" cxnId="{D6B48FA4-05B1-40F2-8665-797FCB3F0988}">
      <dgm:prSet/>
      <dgm:spPr/>
      <dgm:t>
        <a:bodyPr/>
        <a:lstStyle/>
        <a:p>
          <a:endParaRPr lang="de-DE"/>
        </a:p>
      </dgm:t>
    </dgm:pt>
    <dgm:pt modelId="{57463E02-A146-4D60-B27F-2F9095520466}">
      <dgm:prSet phldrT="[Text]" custT="1"/>
      <dgm:spPr/>
      <dgm:t>
        <a:bodyPr/>
        <a:lstStyle/>
        <a:p>
          <a:r>
            <a:rPr lang="de-DE" sz="1100" b="1" dirty="0"/>
            <a:t>Struktur des Studiums</a:t>
          </a:r>
        </a:p>
      </dgm:t>
    </dgm:pt>
    <dgm:pt modelId="{09103779-F04B-4289-B6F2-AF4B9503A76F}" type="parTrans" cxnId="{14852D89-1725-4071-8E96-4FDC668C18DB}">
      <dgm:prSet/>
      <dgm:spPr/>
      <dgm:t>
        <a:bodyPr/>
        <a:lstStyle/>
        <a:p>
          <a:endParaRPr lang="de-DE"/>
        </a:p>
      </dgm:t>
    </dgm:pt>
    <dgm:pt modelId="{3F76D828-8C2E-403B-8ECE-8035ACF677EB}" type="sibTrans" cxnId="{14852D89-1725-4071-8E96-4FDC668C18DB}">
      <dgm:prSet/>
      <dgm:spPr/>
      <dgm:t>
        <a:bodyPr/>
        <a:lstStyle/>
        <a:p>
          <a:endParaRPr lang="de-DE"/>
        </a:p>
      </dgm:t>
    </dgm:pt>
    <dgm:pt modelId="{7462F120-FA2B-4B64-B7E4-CA23F665FA3C}">
      <dgm:prSet phldrT="[Text]" custT="1"/>
      <dgm:spPr/>
      <dgm:t>
        <a:bodyPr/>
        <a:lstStyle/>
        <a:p>
          <a:r>
            <a:rPr lang="de-DE" sz="1100" b="1" dirty="0"/>
            <a:t>Sprachvoraus-setzungen</a:t>
          </a:r>
          <a:endParaRPr lang="de-DE" sz="1000" b="1" dirty="0"/>
        </a:p>
      </dgm:t>
    </dgm:pt>
    <dgm:pt modelId="{E279D8F1-4CC7-4D36-B578-D3DB3C473C94}" type="parTrans" cxnId="{0EA5E089-54E6-4F48-B613-00C523879C9E}">
      <dgm:prSet/>
      <dgm:spPr/>
      <dgm:t>
        <a:bodyPr/>
        <a:lstStyle/>
        <a:p>
          <a:endParaRPr lang="de-DE"/>
        </a:p>
      </dgm:t>
    </dgm:pt>
    <dgm:pt modelId="{0DEF12CE-55E0-45C8-B272-6D5544A671FB}" type="sibTrans" cxnId="{0EA5E089-54E6-4F48-B613-00C523879C9E}">
      <dgm:prSet/>
      <dgm:spPr/>
      <dgm:t>
        <a:bodyPr/>
        <a:lstStyle/>
        <a:p>
          <a:endParaRPr lang="de-DE"/>
        </a:p>
      </dgm:t>
    </dgm:pt>
    <dgm:pt modelId="{D5F91ED7-866F-43AE-B634-2625A8F579A9}">
      <dgm:prSet phldrT="[Text]" custT="1"/>
      <dgm:spPr/>
      <dgm:t>
        <a:bodyPr/>
        <a:lstStyle/>
        <a:p>
          <a:r>
            <a:rPr lang="de-DE" sz="1100" b="1" dirty="0"/>
            <a:t>weiterführende Infos</a:t>
          </a:r>
          <a:endParaRPr lang="de-DE" sz="1000" b="1" dirty="0"/>
        </a:p>
      </dgm:t>
    </dgm:pt>
    <dgm:pt modelId="{1DF99222-0F5D-498D-A783-2FB32521A06B}" type="parTrans" cxnId="{A082EA7A-1BF5-41BC-BFD6-DEAF7A04A5E5}">
      <dgm:prSet/>
      <dgm:spPr/>
      <dgm:t>
        <a:bodyPr/>
        <a:lstStyle/>
        <a:p>
          <a:endParaRPr lang="de-DE"/>
        </a:p>
      </dgm:t>
    </dgm:pt>
    <dgm:pt modelId="{43E367BD-43D0-46F9-9CAA-BE80B0332D8D}" type="sibTrans" cxnId="{A082EA7A-1BF5-41BC-BFD6-DEAF7A04A5E5}">
      <dgm:prSet/>
      <dgm:spPr/>
      <dgm:t>
        <a:bodyPr/>
        <a:lstStyle/>
        <a:p>
          <a:endParaRPr lang="de-DE"/>
        </a:p>
      </dgm:t>
    </dgm:pt>
    <dgm:pt modelId="{4FB14C0E-DB8A-490F-9678-8AE5B186337B}" type="pres">
      <dgm:prSet presAssocID="{889429D8-72EF-4D86-B4EC-314D241646DD}" presName="Name0" presStyleCnt="0">
        <dgm:presLayoutVars>
          <dgm:dir/>
          <dgm:animLvl val="lvl"/>
          <dgm:resizeHandles val="exact"/>
        </dgm:presLayoutVars>
      </dgm:prSet>
      <dgm:spPr/>
    </dgm:pt>
    <dgm:pt modelId="{68F16CE1-D745-4AAC-BC15-6FD4112B533D}" type="pres">
      <dgm:prSet presAssocID="{E01A4AD6-1BFD-4CBF-B68A-E86C25020D26}" presName="parTxOnly" presStyleLbl="node1" presStyleIdx="0" presStyleCnt="4">
        <dgm:presLayoutVars>
          <dgm:chMax val="0"/>
          <dgm:chPref val="0"/>
          <dgm:bulletEnabled val="1"/>
        </dgm:presLayoutVars>
      </dgm:prSet>
      <dgm:spPr/>
    </dgm:pt>
    <dgm:pt modelId="{2047CDB3-2F1A-479A-BFA7-2440445A281A}" type="pres">
      <dgm:prSet presAssocID="{5357F53E-D51B-4760-AFAA-5D2E51E1DB84}" presName="parTxOnlySpace" presStyleCnt="0"/>
      <dgm:spPr/>
    </dgm:pt>
    <dgm:pt modelId="{D87E9446-981E-488F-BF77-4547B67CDF4F}" type="pres">
      <dgm:prSet presAssocID="{57463E02-A146-4D60-B27F-2F9095520466}" presName="parTxOnly" presStyleLbl="node1" presStyleIdx="1" presStyleCnt="4">
        <dgm:presLayoutVars>
          <dgm:chMax val="0"/>
          <dgm:chPref val="0"/>
          <dgm:bulletEnabled val="1"/>
        </dgm:presLayoutVars>
      </dgm:prSet>
      <dgm:spPr/>
    </dgm:pt>
    <dgm:pt modelId="{D9D1EE46-9E90-4B6D-B439-812D9CFA3344}" type="pres">
      <dgm:prSet presAssocID="{3F76D828-8C2E-403B-8ECE-8035ACF677EB}" presName="parTxOnlySpace" presStyleCnt="0"/>
      <dgm:spPr/>
    </dgm:pt>
    <dgm:pt modelId="{16F63551-ADBD-4CC1-9351-0AB7F0755440}" type="pres">
      <dgm:prSet presAssocID="{7462F120-FA2B-4B64-B7E4-CA23F665FA3C}" presName="parTxOnly" presStyleLbl="node1" presStyleIdx="2" presStyleCnt="4">
        <dgm:presLayoutVars>
          <dgm:chMax val="0"/>
          <dgm:chPref val="0"/>
          <dgm:bulletEnabled val="1"/>
        </dgm:presLayoutVars>
      </dgm:prSet>
      <dgm:spPr/>
    </dgm:pt>
    <dgm:pt modelId="{C4771056-42B3-4BF8-B747-7EA9AAD7C269}" type="pres">
      <dgm:prSet presAssocID="{0DEF12CE-55E0-45C8-B272-6D5544A671FB}" presName="parTxOnlySpace" presStyleCnt="0"/>
      <dgm:spPr/>
    </dgm:pt>
    <dgm:pt modelId="{4FC0AD0D-4587-43BC-A913-AA275A1564C7}" type="pres">
      <dgm:prSet presAssocID="{D5F91ED7-866F-43AE-B634-2625A8F579A9}" presName="parTxOnly" presStyleLbl="node1" presStyleIdx="3" presStyleCnt="4">
        <dgm:presLayoutVars>
          <dgm:chMax val="0"/>
          <dgm:chPref val="0"/>
          <dgm:bulletEnabled val="1"/>
        </dgm:presLayoutVars>
      </dgm:prSet>
      <dgm:spPr/>
    </dgm:pt>
  </dgm:ptLst>
  <dgm:cxnLst>
    <dgm:cxn modelId="{67A8D350-EBB4-4652-8C0A-342A7A35385B}" type="presOf" srcId="{7462F120-FA2B-4B64-B7E4-CA23F665FA3C}" destId="{16F63551-ADBD-4CC1-9351-0AB7F0755440}" srcOrd="0" destOrd="0" presId="urn:microsoft.com/office/officeart/2005/8/layout/chevron1"/>
    <dgm:cxn modelId="{A082EA7A-1BF5-41BC-BFD6-DEAF7A04A5E5}" srcId="{889429D8-72EF-4D86-B4EC-314D241646DD}" destId="{D5F91ED7-866F-43AE-B634-2625A8F579A9}" srcOrd="3" destOrd="0" parTransId="{1DF99222-0F5D-498D-A783-2FB32521A06B}" sibTransId="{43E367BD-43D0-46F9-9CAA-BE80B0332D8D}"/>
    <dgm:cxn modelId="{14852D89-1725-4071-8E96-4FDC668C18DB}" srcId="{889429D8-72EF-4D86-B4EC-314D241646DD}" destId="{57463E02-A146-4D60-B27F-2F9095520466}" srcOrd="1" destOrd="0" parTransId="{09103779-F04B-4289-B6F2-AF4B9503A76F}" sibTransId="{3F76D828-8C2E-403B-8ECE-8035ACF677EB}"/>
    <dgm:cxn modelId="{0EA5E089-54E6-4F48-B613-00C523879C9E}" srcId="{889429D8-72EF-4D86-B4EC-314D241646DD}" destId="{7462F120-FA2B-4B64-B7E4-CA23F665FA3C}" srcOrd="2" destOrd="0" parTransId="{E279D8F1-4CC7-4D36-B578-D3DB3C473C94}" sibTransId="{0DEF12CE-55E0-45C8-B272-6D5544A671FB}"/>
    <dgm:cxn modelId="{D6B48FA4-05B1-40F2-8665-797FCB3F0988}" srcId="{889429D8-72EF-4D86-B4EC-314D241646DD}" destId="{E01A4AD6-1BFD-4CBF-B68A-E86C25020D26}" srcOrd="0" destOrd="0" parTransId="{83619B74-4825-42B2-9C61-0BF5A887A43D}" sibTransId="{5357F53E-D51B-4760-AFAA-5D2E51E1DB84}"/>
    <dgm:cxn modelId="{CA3A46CD-4BA5-4089-9B00-0C97503D3EF1}" type="presOf" srcId="{D5F91ED7-866F-43AE-B634-2625A8F579A9}" destId="{4FC0AD0D-4587-43BC-A913-AA275A1564C7}" srcOrd="0" destOrd="0" presId="urn:microsoft.com/office/officeart/2005/8/layout/chevron1"/>
    <dgm:cxn modelId="{7BD2FBEB-68E4-4A9C-8AD2-E61EEE298559}" type="presOf" srcId="{889429D8-72EF-4D86-B4EC-314D241646DD}" destId="{4FB14C0E-DB8A-490F-9678-8AE5B186337B}" srcOrd="0" destOrd="0" presId="urn:microsoft.com/office/officeart/2005/8/layout/chevron1"/>
    <dgm:cxn modelId="{EE39CBEE-E741-4779-A3CF-8A4473BE770B}" type="presOf" srcId="{E01A4AD6-1BFD-4CBF-B68A-E86C25020D26}" destId="{68F16CE1-D745-4AAC-BC15-6FD4112B533D}" srcOrd="0" destOrd="0" presId="urn:microsoft.com/office/officeart/2005/8/layout/chevron1"/>
    <dgm:cxn modelId="{E090B9F7-2E81-4DDC-B38B-BAFE68A618B0}" type="presOf" srcId="{57463E02-A146-4D60-B27F-2F9095520466}" destId="{D87E9446-981E-488F-BF77-4547B67CDF4F}" srcOrd="0" destOrd="0" presId="urn:microsoft.com/office/officeart/2005/8/layout/chevron1"/>
    <dgm:cxn modelId="{90B6B839-BBE6-4C33-A652-C5D235D73F1F}" type="presParOf" srcId="{4FB14C0E-DB8A-490F-9678-8AE5B186337B}" destId="{68F16CE1-D745-4AAC-BC15-6FD4112B533D}" srcOrd="0" destOrd="0" presId="urn:microsoft.com/office/officeart/2005/8/layout/chevron1"/>
    <dgm:cxn modelId="{99878088-5E43-497D-85B0-C5B1087C2988}" type="presParOf" srcId="{4FB14C0E-DB8A-490F-9678-8AE5B186337B}" destId="{2047CDB3-2F1A-479A-BFA7-2440445A281A}" srcOrd="1" destOrd="0" presId="urn:microsoft.com/office/officeart/2005/8/layout/chevron1"/>
    <dgm:cxn modelId="{46B11F25-C2ED-4114-A490-2D77D8D183FA}" type="presParOf" srcId="{4FB14C0E-DB8A-490F-9678-8AE5B186337B}" destId="{D87E9446-981E-488F-BF77-4547B67CDF4F}" srcOrd="2" destOrd="0" presId="urn:microsoft.com/office/officeart/2005/8/layout/chevron1"/>
    <dgm:cxn modelId="{22E6B006-4024-4C91-B30B-6FF5B04500EF}" type="presParOf" srcId="{4FB14C0E-DB8A-490F-9678-8AE5B186337B}" destId="{D9D1EE46-9E90-4B6D-B439-812D9CFA3344}" srcOrd="3" destOrd="0" presId="urn:microsoft.com/office/officeart/2005/8/layout/chevron1"/>
    <dgm:cxn modelId="{280ACEE8-522D-4690-96BD-DA7E1B31DF1E}" type="presParOf" srcId="{4FB14C0E-DB8A-490F-9678-8AE5B186337B}" destId="{16F63551-ADBD-4CC1-9351-0AB7F0755440}" srcOrd="4" destOrd="0" presId="urn:microsoft.com/office/officeart/2005/8/layout/chevron1"/>
    <dgm:cxn modelId="{1E5AC7EA-2F2C-4917-911D-CE0CA7FF270F}" type="presParOf" srcId="{4FB14C0E-DB8A-490F-9678-8AE5B186337B}" destId="{C4771056-42B3-4BF8-B747-7EA9AAD7C269}" srcOrd="5" destOrd="0" presId="urn:microsoft.com/office/officeart/2005/8/layout/chevron1"/>
    <dgm:cxn modelId="{42A5BFD7-F0B5-4EB2-9BF4-7CC55928C1D6}" type="presParOf" srcId="{4FB14C0E-DB8A-490F-9678-8AE5B186337B}" destId="{4FC0AD0D-4587-43BC-A913-AA275A1564C7}"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16CE1-D745-4AAC-BC15-6FD4112B533D}">
      <dsp:nvSpPr>
        <dsp:cNvPr id="0" name=""/>
        <dsp:cNvSpPr/>
      </dsp:nvSpPr>
      <dsp:spPr>
        <a:xfrm>
          <a:off x="3344"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Aufbau des Fachs</a:t>
          </a:r>
        </a:p>
      </dsp:txBody>
      <dsp:txXfrm>
        <a:off x="392750" y="1295352"/>
        <a:ext cx="1168218" cy="778811"/>
      </dsp:txXfrm>
    </dsp:sp>
    <dsp:sp modelId="{D87E9446-981E-488F-BF77-4547B67CDF4F}">
      <dsp:nvSpPr>
        <dsp:cNvPr id="0" name=""/>
        <dsp:cNvSpPr/>
      </dsp:nvSpPr>
      <dsp:spPr>
        <a:xfrm>
          <a:off x="1755671"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Struktur des Studiums</a:t>
          </a:r>
        </a:p>
      </dsp:txBody>
      <dsp:txXfrm>
        <a:off x="2145077" y="1295352"/>
        <a:ext cx="1168218" cy="778811"/>
      </dsp:txXfrm>
    </dsp:sp>
    <dsp:sp modelId="{16F63551-ADBD-4CC1-9351-0AB7F0755440}">
      <dsp:nvSpPr>
        <dsp:cNvPr id="0" name=""/>
        <dsp:cNvSpPr/>
      </dsp:nvSpPr>
      <dsp:spPr>
        <a:xfrm>
          <a:off x="3507997"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Sprachvoraus-setzungen</a:t>
          </a:r>
          <a:endParaRPr lang="de-DE" sz="1000" b="1" kern="1200" dirty="0"/>
        </a:p>
      </dsp:txBody>
      <dsp:txXfrm>
        <a:off x="3897403" y="1295352"/>
        <a:ext cx="1168218" cy="778811"/>
      </dsp:txXfrm>
    </dsp:sp>
    <dsp:sp modelId="{4FC0AD0D-4587-43BC-A913-AA275A1564C7}">
      <dsp:nvSpPr>
        <dsp:cNvPr id="0" name=""/>
        <dsp:cNvSpPr/>
      </dsp:nvSpPr>
      <dsp:spPr>
        <a:xfrm>
          <a:off x="5260323" y="1295352"/>
          <a:ext cx="1947029" cy="778811"/>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b="1" kern="1200" dirty="0"/>
            <a:t>weiterführende Infos</a:t>
          </a:r>
          <a:endParaRPr lang="de-DE" sz="1000" b="1" kern="1200" dirty="0"/>
        </a:p>
      </dsp:txBody>
      <dsp:txXfrm>
        <a:off x="5649729" y="1295352"/>
        <a:ext cx="1168218" cy="778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12872-6954-43E1-AAFF-297FD6273DAB}" type="datetimeFigureOut">
              <a:rPr lang="de-DE" smtClean="0"/>
              <a:pPr/>
              <a:t>04.10.2021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3E751-954B-40D2-BD11-A095CC79BAD6}" type="slidenum">
              <a:rPr lang="de-DE" smtClean="0"/>
              <a:pPr/>
              <a:t>‹Nr.›</a:t>
            </a:fld>
            <a:endParaRPr lang="de-DE"/>
          </a:p>
        </p:txBody>
      </p:sp>
    </p:spTree>
    <p:extLst>
      <p:ext uri="{BB962C8B-B14F-4D97-AF65-F5344CB8AC3E}">
        <p14:creationId xmlns:p14="http://schemas.microsoft.com/office/powerpoint/2010/main" val="386396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933E751-954B-40D2-BD11-A095CC79BAD6}" type="slidenum">
              <a:rPr lang="de-DE" smtClean="0"/>
              <a:pPr/>
              <a:t>5</a:t>
            </a:fld>
            <a:endParaRPr lang="de-DE"/>
          </a:p>
        </p:txBody>
      </p:sp>
    </p:spTree>
    <p:extLst>
      <p:ext uri="{BB962C8B-B14F-4D97-AF65-F5344CB8AC3E}">
        <p14:creationId xmlns:p14="http://schemas.microsoft.com/office/powerpoint/2010/main" val="290734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LID4096" dirty="0"/>
          </a:p>
        </p:txBody>
      </p:sp>
      <p:sp>
        <p:nvSpPr>
          <p:cNvPr id="4" name="Foliennummernplatzhalter 3"/>
          <p:cNvSpPr>
            <a:spLocks noGrp="1"/>
          </p:cNvSpPr>
          <p:nvPr>
            <p:ph type="sldNum" sz="quarter" idx="5"/>
          </p:nvPr>
        </p:nvSpPr>
        <p:spPr/>
        <p:txBody>
          <a:bodyPr/>
          <a:lstStyle/>
          <a:p>
            <a:fld id="{3933E751-954B-40D2-BD11-A095CC79BAD6}" type="slidenum">
              <a:rPr lang="de-DE" smtClean="0"/>
              <a:pPr/>
              <a:t>12</a:t>
            </a:fld>
            <a:endParaRPr lang="de-DE"/>
          </a:p>
        </p:txBody>
      </p:sp>
    </p:spTree>
    <p:extLst>
      <p:ext uri="{BB962C8B-B14F-4D97-AF65-F5344CB8AC3E}">
        <p14:creationId xmlns:p14="http://schemas.microsoft.com/office/powerpoint/2010/main" val="236178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933E751-954B-40D2-BD11-A095CC79BAD6}" type="slidenum">
              <a:rPr lang="de-DE" smtClean="0"/>
              <a:pPr/>
              <a:t>26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F8066DF-A3E3-4B5B-9CD6-2FA53670F236}" type="datetime1">
              <a:rPr lang="de-DE" smtClean="0"/>
              <a:pPr/>
              <a:t>04.10.2021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301676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9625090-F2E8-4657-90B8-CCA499D4EC02}" type="datetime1">
              <a:rPr lang="de-DE" smtClean="0"/>
              <a:pPr/>
              <a:t>04.10.2021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418052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F0E0F95-66BA-413B-8A64-3CE667DF8954}" type="datetime1">
              <a:rPr lang="de-DE" smtClean="0"/>
              <a:pPr/>
              <a:t>04.10.2021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66829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34E442-9144-4E41-B292-7BCF04A00BC9}" type="datetime1">
              <a:rPr lang="de-DE" smtClean="0"/>
              <a:pPr/>
              <a:t>04.10.2021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425980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152B55F-CBA1-49CE-B6F4-32E9DD847807}" type="datetime1">
              <a:rPr lang="de-DE" smtClean="0"/>
              <a:pPr/>
              <a:t>04.10.2021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396566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5ACF9C8-DA5E-4260-9F62-35D946C51A86}" type="datetime1">
              <a:rPr lang="de-DE" smtClean="0"/>
              <a:pPr/>
              <a:t>04.10.2021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111705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831ED8-545E-471A-A687-33A26697F295}" type="datetime1">
              <a:rPr lang="de-DE" smtClean="0"/>
              <a:pPr/>
              <a:t>04.10.2021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80133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5AB3934-D3FA-4AAE-A935-71CD820FCFF5}" type="datetime1">
              <a:rPr lang="de-DE" smtClean="0"/>
              <a:pPr/>
              <a:t>04.10.2021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78897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E04650A-6F9D-4917-A245-4270FADE08CE}" type="datetime1">
              <a:rPr lang="de-DE" smtClean="0"/>
              <a:pPr/>
              <a:t>04.10.2021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09426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8E5635C-EB60-4720-B1D9-A6EC11F472D5}" type="datetime1">
              <a:rPr lang="de-DE" smtClean="0"/>
              <a:pPr/>
              <a:t>04.10.2021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236412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1B39C20-F70E-4F6E-B5F9-DD7D600F5D85}" type="datetime1">
              <a:rPr lang="de-DE" smtClean="0"/>
              <a:pPr/>
              <a:t>04.10.2021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1DC2E3-8576-454E-A285-24B55D0D9211}" type="slidenum">
              <a:rPr lang="de-DE" smtClean="0"/>
              <a:pPr/>
              <a:t>‹Nr.›</a:t>
            </a:fld>
            <a:endParaRPr lang="de-DE"/>
          </a:p>
        </p:txBody>
      </p:sp>
    </p:spTree>
    <p:extLst>
      <p:ext uri="{BB962C8B-B14F-4D97-AF65-F5344CB8AC3E}">
        <p14:creationId xmlns:p14="http://schemas.microsoft.com/office/powerpoint/2010/main" val="68268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0ACD7-BCC7-4592-9046-35EA3F23CE69}" type="datetime1">
              <a:rPr lang="de-DE" smtClean="0"/>
              <a:pPr/>
              <a:t>04.10.2021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DC2E3-8576-454E-A285-24B55D0D9211}" type="slidenum">
              <a:rPr lang="de-DE" smtClean="0"/>
              <a:pPr/>
              <a:t>‹Nr.›</a:t>
            </a:fld>
            <a:endParaRPr lang="de-DE"/>
          </a:p>
        </p:txBody>
      </p:sp>
    </p:spTree>
    <p:extLst>
      <p:ext uri="{BB962C8B-B14F-4D97-AF65-F5344CB8AC3E}">
        <p14:creationId xmlns:p14="http://schemas.microsoft.com/office/powerpoint/2010/main" val="271650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2.m4a"/><Relationship Id="rId7" Type="http://schemas.openxmlformats.org/officeDocument/2006/relationships/image" Target="../media/image24.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27.jpg"/><Relationship Id="rId4" Type="http://schemas.openxmlformats.org/officeDocument/2006/relationships/slideLayout" Target="../slideLayouts/slideLayout2.xml"/><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s://www.uni-giessen.de/mug/7/pdf/7_80/7_82/Anlage2/Module/evangreli/7_82_00_ANL2_Module_Evangelische%20Religion.pdf" TargetMode="External"/><Relationship Id="rId5" Type="http://schemas.openxmlformats.org/officeDocument/2006/relationships/image" Target="../media/image7.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7.jpeg"/><Relationship Id="rId5" Type="http://schemas.openxmlformats.org/officeDocument/2006/relationships/hyperlink" Target="http://www.uni-giessen.de/studium/studinfo/evv"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hyperlink" Target="https://www.uni-giessen.de/studium/bewerbung/infos_pdf/sprachvoraussetzungen" TargetMode="External"/><Relationship Id="rId4" Type="http://schemas.openxmlformats.org/officeDocument/2006/relationships/hyperlink" Target="https://www.uni-giessen.de/studium/bewerbung/voraussetzungen/studiengangsspezifisch/sprachvoraussetzungen"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hyperlink" Target="https://uni-giessen.webex.com/uni-giessen/j.php?MTID=m4d3c229fb0129a35d505955906e716d3" TargetMode="External"/><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6.m4a"/><Relationship Id="rId7" Type="http://schemas.openxmlformats.org/officeDocument/2006/relationships/image" Target="../media/image10.jpe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1920729" y="2239728"/>
            <a:ext cx="5302542" cy="815608"/>
          </a:xfrm>
          <a:prstGeom prst="rect">
            <a:avLst/>
          </a:prstGeom>
          <a:noFill/>
        </p:spPr>
        <p:txBody>
          <a:bodyPr wrap="none" rtlCol="0">
            <a:spAutoFit/>
          </a:bodyPr>
          <a:lstStyle/>
          <a:p>
            <a:pPr algn="ctr">
              <a:spcAft>
                <a:spcPts val="600"/>
              </a:spcAft>
            </a:pPr>
            <a:r>
              <a:rPr lang="de-DE" b="1" cap="small" dirty="0"/>
              <a:t>Fachbereich 04 – Geschichts- und Kulturwissenschaften</a:t>
            </a:r>
          </a:p>
          <a:p>
            <a:pPr algn="ctr"/>
            <a:r>
              <a:rPr lang="de-DE" sz="2400" b="1" cap="small" dirty="0"/>
              <a:t>Institut für Evangelische Theologie</a:t>
            </a:r>
          </a:p>
        </p:txBody>
      </p:sp>
      <p:sp>
        <p:nvSpPr>
          <p:cNvPr id="15" name="Textfeld 14"/>
          <p:cNvSpPr txBox="1"/>
          <p:nvPr/>
        </p:nvSpPr>
        <p:spPr>
          <a:xfrm>
            <a:off x="2239599" y="4668637"/>
            <a:ext cx="4664803" cy="923330"/>
          </a:xfrm>
          <a:prstGeom prst="rect">
            <a:avLst/>
          </a:prstGeom>
          <a:noFill/>
        </p:spPr>
        <p:txBody>
          <a:bodyPr wrap="none" rtlCol="0">
            <a:spAutoFit/>
          </a:bodyPr>
          <a:lstStyle/>
          <a:p>
            <a:pPr algn="ctr"/>
            <a:r>
              <a:rPr lang="de-DE" dirty="0"/>
              <a:t>Referenten: Jonas Renz und Dr. Simon Bellmann</a:t>
            </a:r>
          </a:p>
          <a:p>
            <a:pPr algn="ctr"/>
            <a:r>
              <a:rPr lang="de-DE" dirty="0"/>
              <a:t>	</a:t>
            </a:r>
            <a:br>
              <a:rPr lang="de-DE" dirty="0"/>
            </a:br>
            <a:r>
              <a:rPr lang="de-DE" dirty="0"/>
              <a:t>		</a:t>
            </a:r>
          </a:p>
        </p:txBody>
      </p:sp>
      <p:grpSp>
        <p:nvGrpSpPr>
          <p:cNvPr id="2" name="Gruppieren 1"/>
          <p:cNvGrpSpPr/>
          <p:nvPr/>
        </p:nvGrpSpPr>
        <p:grpSpPr>
          <a:xfrm>
            <a:off x="0" y="0"/>
            <a:ext cx="7989683" cy="4509416"/>
            <a:chOff x="-684739" y="37136"/>
            <a:chExt cx="7989683" cy="4509416"/>
          </a:xfrm>
        </p:grpSpPr>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39" y="37136"/>
              <a:ext cx="3979289" cy="2238350"/>
            </a:xfrm>
            <a:prstGeom prst="rect">
              <a:avLst/>
            </a:prstGeom>
          </p:spPr>
        </p:pic>
        <p:sp>
          <p:nvSpPr>
            <p:cNvPr id="14" name="Textfeld 13"/>
            <p:cNvSpPr txBox="1"/>
            <p:nvPr/>
          </p:nvSpPr>
          <p:spPr>
            <a:xfrm>
              <a:off x="464184" y="3469334"/>
              <a:ext cx="6840760" cy="1077218"/>
            </a:xfrm>
            <a:prstGeom prst="rect">
              <a:avLst/>
            </a:prstGeom>
            <a:noFill/>
            <a:ln w="28575">
              <a:noFill/>
            </a:ln>
          </p:spPr>
          <p:txBody>
            <a:bodyPr wrap="square" rtlCol="0">
              <a:spAutoFit/>
            </a:bodyPr>
            <a:lstStyle/>
            <a:p>
              <a:pPr algn="ctr"/>
              <a:r>
                <a:rPr lang="de-DE" sz="3200" b="1" dirty="0">
                  <a:solidFill>
                    <a:srgbClr val="0070C0"/>
                  </a:solidFill>
                </a:rPr>
                <a:t>Theologie an der JLU studieren</a:t>
              </a:r>
            </a:p>
            <a:p>
              <a:pPr algn="ctr"/>
              <a:r>
                <a:rPr lang="de-DE" sz="3200" b="1" dirty="0">
                  <a:solidFill>
                    <a:srgbClr val="0070C0"/>
                  </a:solidFill>
                </a:rPr>
                <a:t>(Bachelor)</a:t>
              </a:r>
            </a:p>
          </p:txBody>
        </p:sp>
      </p:grpSp>
      <p:sp>
        <p:nvSpPr>
          <p:cNvPr id="3" name="Textfeld 2">
            <a:extLst>
              <a:ext uri="{FF2B5EF4-FFF2-40B4-BE49-F238E27FC236}">
                <a16:creationId xmlns:a16="http://schemas.microsoft.com/office/drawing/2014/main" id="{A34F37CA-0790-4978-90CE-A2E39F762FC4}"/>
              </a:ext>
            </a:extLst>
          </p:cNvPr>
          <p:cNvSpPr txBox="1"/>
          <p:nvPr/>
        </p:nvSpPr>
        <p:spPr>
          <a:xfrm>
            <a:off x="1595640" y="5416192"/>
            <a:ext cx="5952720" cy="369332"/>
          </a:xfrm>
          <a:prstGeom prst="rect">
            <a:avLst/>
          </a:prstGeom>
          <a:noFill/>
        </p:spPr>
        <p:txBody>
          <a:bodyPr wrap="none" rtlCol="0">
            <a:spAutoFit/>
          </a:bodyPr>
          <a:lstStyle/>
          <a:p>
            <a:r>
              <a:rPr lang="de-DE" dirty="0">
                <a:solidFill>
                  <a:srgbClr val="FF0000"/>
                </a:solidFill>
              </a:rPr>
              <a:t>Hinweis: Starten Sie jetzt den Bildschirmpräsentationsmodus!</a:t>
            </a:r>
          </a:p>
        </p:txBody>
      </p:sp>
      <p:pic>
        <p:nvPicPr>
          <p:cNvPr id="6" name="Herzlich Willkommen">
            <a:hlinkClick r:id="" action="ppaction://media"/>
            <a:extLst>
              <a:ext uri="{FF2B5EF4-FFF2-40B4-BE49-F238E27FC236}">
                <a16:creationId xmlns:a16="http://schemas.microsoft.com/office/drawing/2014/main" id="{A4C883A6-B588-4721-83C3-CED111065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949280"/>
            <a:ext cx="487363" cy="487363"/>
          </a:xfrm>
          <a:prstGeom prst="rect">
            <a:avLst/>
          </a:prstGeom>
        </p:spPr>
      </p:pic>
    </p:spTree>
    <p:extLst>
      <p:ext uri="{BB962C8B-B14F-4D97-AF65-F5344CB8AC3E}">
        <p14:creationId xmlns:p14="http://schemas.microsoft.com/office/powerpoint/2010/main" val="873293393"/>
      </p:ext>
    </p:extLst>
  </p:cSld>
  <p:clrMapOvr>
    <a:masterClrMapping/>
  </p:clrMapOvr>
  <mc:AlternateContent xmlns:mc="http://schemas.openxmlformats.org/markup-compatibility/2006" xmlns:p14="http://schemas.microsoft.com/office/powerpoint/2010/main">
    <mc:Choice Requires="p14">
      <p:transition spd="slow" p14:dur="2000" advTm="161329"/>
    </mc:Choice>
    <mc:Fallback xmlns="">
      <p:transition spd="slow" advTm="16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2993274" y="1340768"/>
            <a:ext cx="4759508" cy="400110"/>
          </a:xfrm>
          <a:prstGeom prst="rect">
            <a:avLst/>
          </a:prstGeom>
          <a:noFill/>
        </p:spPr>
        <p:txBody>
          <a:bodyPr wrap="none" rtlCol="0">
            <a:spAutoFit/>
          </a:bodyPr>
          <a:lstStyle/>
          <a:p>
            <a:r>
              <a:rPr lang="de-DE" sz="2000" b="1" cap="small" dirty="0">
                <a:solidFill>
                  <a:schemeClr val="bg1">
                    <a:lumMod val="50000"/>
                  </a:schemeClr>
                </a:solidFill>
              </a:rPr>
              <a:t>Professur für Systematische Theologie/Ethik</a:t>
            </a:r>
          </a:p>
        </p:txBody>
      </p:sp>
      <p:sp>
        <p:nvSpPr>
          <p:cNvPr id="5" name="Textfeld 4"/>
          <p:cNvSpPr txBox="1"/>
          <p:nvPr/>
        </p:nvSpPr>
        <p:spPr>
          <a:xfrm>
            <a:off x="2082232" y="3303380"/>
            <a:ext cx="1762022"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96752"/>
            <a:ext cx="2537718" cy="1925165"/>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149" y="1727252"/>
            <a:ext cx="1424077" cy="1999809"/>
          </a:xfrm>
          <a:prstGeom prst="rect">
            <a:avLst/>
          </a:prstGeom>
          <a:ln w="3175">
            <a:solidFill>
              <a:schemeClr val="tx1"/>
            </a:solidFill>
          </a:ln>
        </p:spPr>
      </p:pic>
      <p:sp>
        <p:nvSpPr>
          <p:cNvPr id="6" name="Foliennummernplatzhalter 5"/>
          <p:cNvSpPr>
            <a:spLocks noGrp="1"/>
          </p:cNvSpPr>
          <p:nvPr>
            <p:ph type="sldNum" sz="quarter" idx="12"/>
          </p:nvPr>
        </p:nvSpPr>
        <p:spPr/>
        <p:txBody>
          <a:bodyPr/>
          <a:lstStyle/>
          <a:p>
            <a:fld id="{3A1DC2E3-8576-454E-A285-24B55D0D9211}" type="slidenum">
              <a:rPr lang="de-DE" smtClean="0"/>
              <a:pPr/>
              <a:t>10</a:t>
            </a:fld>
            <a:endParaRPr lang="de-DE"/>
          </a:p>
        </p:txBody>
      </p:sp>
      <p:sp>
        <p:nvSpPr>
          <p:cNvPr id="14" name="Textfeld 13"/>
          <p:cNvSpPr txBox="1"/>
          <p:nvPr/>
        </p:nvSpPr>
        <p:spPr>
          <a:xfrm>
            <a:off x="2169679" y="5499655"/>
            <a:ext cx="1435586" cy="369332"/>
          </a:xfrm>
          <a:prstGeom prst="rect">
            <a:avLst/>
          </a:prstGeom>
          <a:noFill/>
        </p:spPr>
        <p:txBody>
          <a:bodyPr wrap="none" rtlCol="0">
            <a:spAutoFit/>
          </a:bodyPr>
          <a:lstStyle/>
          <a:p>
            <a:pPr algn="ctr"/>
            <a:r>
              <a:rPr lang="de-DE" dirty="0"/>
              <a:t>Martin Jockel</a:t>
            </a:r>
          </a:p>
        </p:txBody>
      </p:sp>
      <p:sp>
        <p:nvSpPr>
          <p:cNvPr id="18" name="Textfeld 17"/>
          <p:cNvSpPr txBox="1"/>
          <p:nvPr/>
        </p:nvSpPr>
        <p:spPr>
          <a:xfrm>
            <a:off x="6137551" y="5955559"/>
            <a:ext cx="1237838" cy="369332"/>
          </a:xfrm>
          <a:prstGeom prst="rect">
            <a:avLst/>
          </a:prstGeom>
          <a:noFill/>
        </p:spPr>
        <p:txBody>
          <a:bodyPr wrap="none" rtlCol="0">
            <a:spAutoFit/>
          </a:bodyPr>
          <a:lstStyle/>
          <a:p>
            <a:pPr algn="ctr"/>
            <a:r>
              <a:rPr lang="de-DE" dirty="0"/>
              <a:t>Selina Höhl</a:t>
            </a:r>
          </a:p>
        </p:txBody>
      </p:sp>
      <p:pic>
        <p:nvPicPr>
          <p:cNvPr id="15" name="Grafik 14" descr="Ein Bild, das Gebäude, Person, draußen, Ziegelstein enthält.&#10;&#10;Automatisch generierte Beschreibung">
            <a:extLst>
              <a:ext uri="{FF2B5EF4-FFF2-40B4-BE49-F238E27FC236}">
                <a16:creationId xmlns:a16="http://schemas.microsoft.com/office/drawing/2014/main" id="{CD9C935E-5C38-422A-B745-E42851195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4671" y="3653271"/>
            <a:ext cx="1579359" cy="1847203"/>
          </a:xfrm>
          <a:prstGeom prst="rect">
            <a:avLst/>
          </a:prstGeom>
          <a:ln w="3175">
            <a:solidFill>
              <a:schemeClr val="tx1"/>
            </a:solidFill>
          </a:ln>
        </p:spPr>
      </p:pic>
      <p:sp>
        <p:nvSpPr>
          <p:cNvPr id="21" name="Textfeld 20">
            <a:extLst>
              <a:ext uri="{FF2B5EF4-FFF2-40B4-BE49-F238E27FC236}">
                <a16:creationId xmlns:a16="http://schemas.microsoft.com/office/drawing/2014/main" id="{787D9224-76B4-4EAD-A8C8-45A249B57E61}"/>
              </a:ext>
            </a:extLst>
          </p:cNvPr>
          <p:cNvSpPr txBox="1"/>
          <p:nvPr/>
        </p:nvSpPr>
        <p:spPr>
          <a:xfrm>
            <a:off x="6137551" y="3742308"/>
            <a:ext cx="1631602" cy="369332"/>
          </a:xfrm>
          <a:prstGeom prst="rect">
            <a:avLst/>
          </a:prstGeom>
          <a:noFill/>
        </p:spPr>
        <p:txBody>
          <a:bodyPr wrap="none" rtlCol="0">
            <a:spAutoFit/>
          </a:bodyPr>
          <a:lstStyle/>
          <a:p>
            <a:pPr algn="ctr"/>
            <a:r>
              <a:rPr lang="de-DE" cap="small" dirty="0">
                <a:solidFill>
                  <a:schemeClr val="bg1">
                    <a:lumMod val="50000"/>
                  </a:schemeClr>
                </a:solidFill>
              </a:rPr>
              <a:t>Stud. Hilfskraft</a:t>
            </a:r>
          </a:p>
        </p:txBody>
      </p:sp>
      <p:pic>
        <p:nvPicPr>
          <p:cNvPr id="12" name="Grafik 11">
            <a:extLst>
              <a:ext uri="{FF2B5EF4-FFF2-40B4-BE49-F238E27FC236}">
                <a16:creationId xmlns:a16="http://schemas.microsoft.com/office/drawing/2014/main" id="{04A87B49-2F99-498B-B562-331AC741FE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372" y="4157484"/>
            <a:ext cx="1269787" cy="1798075"/>
          </a:xfrm>
          <a:prstGeom prst="rect">
            <a:avLst/>
          </a:prstGeom>
          <a:ln w="3175">
            <a:solidFill>
              <a:schemeClr val="tx1"/>
            </a:solidFill>
          </a:ln>
        </p:spPr>
      </p:pic>
      <p:sp>
        <p:nvSpPr>
          <p:cNvPr id="13" name="Rechteck 12">
            <a:extLst>
              <a:ext uri="{FF2B5EF4-FFF2-40B4-BE49-F238E27FC236}">
                <a16:creationId xmlns:a16="http://schemas.microsoft.com/office/drawing/2014/main" id="{93CBD76F-4A3A-4424-97DC-944DF2AA9980}"/>
              </a:ext>
            </a:extLst>
          </p:cNvPr>
          <p:cNvSpPr/>
          <p:nvPr/>
        </p:nvSpPr>
        <p:spPr>
          <a:xfrm>
            <a:off x="5996360" y="2613429"/>
            <a:ext cx="2201628" cy="369332"/>
          </a:xfrm>
          <a:prstGeom prst="rect">
            <a:avLst/>
          </a:prstGeom>
        </p:spPr>
        <p:txBody>
          <a:bodyPr wrap="none">
            <a:spAutoFit/>
          </a:bodyPr>
          <a:lstStyle/>
          <a:p>
            <a:pPr algn="ctr"/>
            <a:r>
              <a:rPr lang="de-DE" dirty="0"/>
              <a:t>Prof. Dr. Philipp David</a:t>
            </a:r>
          </a:p>
        </p:txBody>
      </p:sp>
      <p:pic>
        <p:nvPicPr>
          <p:cNvPr id="2" name="Personal ST">
            <a:hlinkClick r:id="" action="ppaction://media"/>
            <a:extLst>
              <a:ext uri="{FF2B5EF4-FFF2-40B4-BE49-F238E27FC236}">
                <a16:creationId xmlns:a16="http://schemas.microsoft.com/office/drawing/2014/main" id="{2F706E67-C939-4794-B596-CB2C5D59B7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5853257"/>
            <a:ext cx="487363" cy="487363"/>
          </a:xfrm>
          <a:prstGeom prst="rect">
            <a:avLst/>
          </a:prstGeom>
        </p:spPr>
      </p:pic>
    </p:spTree>
    <p:extLst>
      <p:ext uri="{BB962C8B-B14F-4D97-AF65-F5344CB8AC3E}">
        <p14:creationId xmlns:p14="http://schemas.microsoft.com/office/powerpoint/2010/main" val="2385311437"/>
      </p:ext>
    </p:extLst>
  </p:cSld>
  <p:clrMapOvr>
    <a:masterClrMapping/>
  </p:clrMapOvr>
  <mc:AlternateContent xmlns:mc="http://schemas.openxmlformats.org/markup-compatibility/2006" xmlns:p14="http://schemas.microsoft.com/office/powerpoint/2010/main">
    <mc:Choice Requires="p14">
      <p:transition spd="slow" p14:dur="2000" advTm="22338"/>
    </mc:Choice>
    <mc:Fallback xmlns="">
      <p:transition spd="slow" advTm="2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267744" y="2708920"/>
            <a:ext cx="6079320" cy="2308324"/>
          </a:xfrm>
          <a:prstGeom prst="rect">
            <a:avLst/>
          </a:prstGeom>
        </p:spPr>
        <p:txBody>
          <a:bodyPr wrap="square">
            <a:spAutoFit/>
          </a:bodyPr>
          <a:lstStyle/>
          <a:p>
            <a:pPr algn="just"/>
            <a:r>
              <a:rPr lang="de-DE" b="1" dirty="0">
                <a:solidFill>
                  <a:schemeClr val="bg1">
                    <a:lumMod val="50000"/>
                  </a:schemeClr>
                </a:solidFill>
              </a:rPr>
              <a:t>Systematische Theologie </a:t>
            </a:r>
            <a:r>
              <a:rPr lang="de-DE" dirty="0">
                <a:solidFill>
                  <a:schemeClr val="bg1">
                    <a:lumMod val="50000"/>
                  </a:schemeClr>
                </a:solidFill>
              </a:rPr>
              <a:t>ist gedankliche Rechenschaft der Ideen und Ausdrucksgestalten des Christentums.  Traditionell gliedert sich diese Aufgabe in drei Teilbereiche der systematisch-theologischen Arbeit: Religionsphilosophie, Dogmatik und Ethik. Die Systematische Theologie thematisiert und reflektiert methodisch die in der Moderne in vielerlei Hinsicht problematisch gewordenen Geltungsansprüche des christlichen Glaubens.</a:t>
            </a: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96752"/>
            <a:ext cx="2537718" cy="1925165"/>
          </a:xfrm>
          <a:prstGeom prst="rect">
            <a:avLst/>
          </a:prstGeom>
        </p:spPr>
      </p:pic>
      <p:sp>
        <p:nvSpPr>
          <p:cNvPr id="3" name="Foliennummernplatzhalter 2"/>
          <p:cNvSpPr>
            <a:spLocks noGrp="1"/>
          </p:cNvSpPr>
          <p:nvPr>
            <p:ph type="sldNum" sz="quarter" idx="12"/>
          </p:nvPr>
        </p:nvSpPr>
        <p:spPr/>
        <p:txBody>
          <a:bodyPr/>
          <a:lstStyle/>
          <a:p>
            <a:fld id="{3A1DC2E3-8576-454E-A285-24B55D0D9211}" type="slidenum">
              <a:rPr lang="de-DE" smtClean="0"/>
              <a:pPr/>
              <a:t>11</a:t>
            </a:fld>
            <a:endParaRPr lang="de-DE"/>
          </a:p>
        </p:txBody>
      </p:sp>
      <p:pic>
        <p:nvPicPr>
          <p:cNvPr id="7" name="ST SB">
            <a:hlinkClick r:id="" action="ppaction://media"/>
            <a:extLst>
              <a:ext uri="{FF2B5EF4-FFF2-40B4-BE49-F238E27FC236}">
                <a16:creationId xmlns:a16="http://schemas.microsoft.com/office/drawing/2014/main" id="{59D04D20-84A6-4145-AF1F-DA320F34AC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3118" y="5868987"/>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30301"/>
    </mc:Choice>
    <mc:Fallback xmlns="">
      <p:transition spd="slow" advTm="30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65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3002779" y="1276578"/>
            <a:ext cx="4933979" cy="707886"/>
          </a:xfrm>
          <a:prstGeom prst="rect">
            <a:avLst/>
          </a:prstGeom>
          <a:noFill/>
        </p:spPr>
        <p:txBody>
          <a:bodyPr wrap="none" rtlCol="0">
            <a:spAutoFit/>
          </a:bodyPr>
          <a:lstStyle/>
          <a:p>
            <a:r>
              <a:rPr lang="de-DE" sz="2000" b="1" cap="small" dirty="0">
                <a:solidFill>
                  <a:schemeClr val="bg1">
                    <a:lumMod val="50000"/>
                  </a:schemeClr>
                </a:solidFill>
              </a:rPr>
              <a:t>Professur für Praktische Theologie/</a:t>
            </a:r>
            <a:br>
              <a:rPr lang="de-DE" sz="2000" b="1" cap="small" dirty="0">
                <a:solidFill>
                  <a:schemeClr val="bg1">
                    <a:lumMod val="50000"/>
                  </a:schemeClr>
                </a:solidFill>
              </a:rPr>
            </a:br>
            <a:r>
              <a:rPr lang="de-DE" sz="2000" b="1" cap="small" dirty="0">
                <a:solidFill>
                  <a:schemeClr val="bg1">
                    <a:lumMod val="50000"/>
                  </a:schemeClr>
                </a:solidFill>
              </a:rPr>
              <a:t>			Religionspädagogik</a:t>
            </a:r>
          </a:p>
        </p:txBody>
      </p:sp>
      <p:sp>
        <p:nvSpPr>
          <p:cNvPr id="6" name="Textfeld 5"/>
          <p:cNvSpPr txBox="1"/>
          <p:nvPr/>
        </p:nvSpPr>
        <p:spPr>
          <a:xfrm>
            <a:off x="6414217" y="3876974"/>
            <a:ext cx="1631602" cy="369332"/>
          </a:xfrm>
          <a:prstGeom prst="rect">
            <a:avLst/>
          </a:prstGeom>
          <a:noFill/>
        </p:spPr>
        <p:txBody>
          <a:bodyPr wrap="none" rtlCol="0">
            <a:spAutoFit/>
          </a:bodyPr>
          <a:lstStyle/>
          <a:p>
            <a:pPr algn="ctr"/>
            <a:r>
              <a:rPr lang="de-DE" cap="small" dirty="0">
                <a:solidFill>
                  <a:schemeClr val="bg1">
                    <a:lumMod val="50000"/>
                  </a:schemeClr>
                </a:solidFill>
              </a:rPr>
              <a:t>Stud. Hilfskraft</a:t>
            </a:r>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980728"/>
            <a:ext cx="1944216" cy="1979565"/>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6553" y="1680673"/>
            <a:ext cx="1399667" cy="2099501"/>
          </a:xfrm>
          <a:prstGeom prst="rect">
            <a:avLst/>
          </a:prstGeom>
          <a:ln w="3175">
            <a:solidFill>
              <a:schemeClr val="tx1"/>
            </a:solidFill>
          </a:ln>
        </p:spPr>
      </p:pic>
      <p:grpSp>
        <p:nvGrpSpPr>
          <p:cNvPr id="20" name="Gruppieren 19"/>
          <p:cNvGrpSpPr/>
          <p:nvPr/>
        </p:nvGrpSpPr>
        <p:grpSpPr>
          <a:xfrm>
            <a:off x="2989479" y="5585839"/>
            <a:ext cx="4688939" cy="369332"/>
            <a:chOff x="-349948" y="5582216"/>
            <a:chExt cx="6062758" cy="474366"/>
          </a:xfrm>
        </p:grpSpPr>
        <p:sp>
          <p:nvSpPr>
            <p:cNvPr id="15" name="Textfeld 14"/>
            <p:cNvSpPr txBox="1"/>
            <p:nvPr/>
          </p:nvSpPr>
          <p:spPr>
            <a:xfrm>
              <a:off x="-349948" y="5582216"/>
              <a:ext cx="3019298" cy="474365"/>
            </a:xfrm>
            <a:prstGeom prst="rect">
              <a:avLst/>
            </a:prstGeom>
            <a:noFill/>
          </p:spPr>
          <p:txBody>
            <a:bodyPr wrap="none" rtlCol="0">
              <a:spAutoFit/>
            </a:bodyPr>
            <a:lstStyle/>
            <a:p>
              <a:pPr algn="ctr"/>
              <a:r>
                <a:rPr lang="de-DE" dirty="0"/>
                <a:t>PD Dr. Martin Schmuck</a:t>
              </a:r>
            </a:p>
          </p:txBody>
        </p:sp>
        <p:sp>
          <p:nvSpPr>
            <p:cNvPr id="17" name="Textfeld 16"/>
            <p:cNvSpPr txBox="1"/>
            <p:nvPr/>
          </p:nvSpPr>
          <p:spPr>
            <a:xfrm>
              <a:off x="4135094" y="5582216"/>
              <a:ext cx="1577716" cy="474366"/>
            </a:xfrm>
            <a:prstGeom prst="rect">
              <a:avLst/>
            </a:prstGeom>
            <a:noFill/>
          </p:spPr>
          <p:txBody>
            <a:bodyPr wrap="none" rtlCol="0">
              <a:spAutoFit/>
            </a:bodyPr>
            <a:lstStyle/>
            <a:p>
              <a:pPr algn="ctr"/>
              <a:r>
                <a:rPr lang="de-DE" dirty="0"/>
                <a:t>Luis Möller</a:t>
              </a:r>
            </a:p>
          </p:txBody>
        </p:sp>
      </p:grpSp>
      <p:sp>
        <p:nvSpPr>
          <p:cNvPr id="9" name="Foliennummernplatzhalter 8"/>
          <p:cNvSpPr>
            <a:spLocks noGrp="1"/>
          </p:cNvSpPr>
          <p:nvPr>
            <p:ph type="sldNum" sz="quarter" idx="12"/>
          </p:nvPr>
        </p:nvSpPr>
        <p:spPr/>
        <p:txBody>
          <a:bodyPr/>
          <a:lstStyle/>
          <a:p>
            <a:fld id="{3A1DC2E3-8576-454E-A285-24B55D0D9211}" type="slidenum">
              <a:rPr lang="de-DE" smtClean="0"/>
              <a:pPr/>
              <a:t>12</a:t>
            </a:fld>
            <a:endParaRPr lang="de-DE"/>
          </a:p>
        </p:txBody>
      </p:sp>
      <p:sp>
        <p:nvSpPr>
          <p:cNvPr id="23" name="Textfeld 22"/>
          <p:cNvSpPr txBox="1"/>
          <p:nvPr/>
        </p:nvSpPr>
        <p:spPr>
          <a:xfrm>
            <a:off x="719013" y="3511710"/>
            <a:ext cx="1927131" cy="369332"/>
          </a:xfrm>
          <a:prstGeom prst="rect">
            <a:avLst/>
          </a:prstGeom>
          <a:noFill/>
        </p:spPr>
        <p:txBody>
          <a:bodyPr wrap="none" rtlCol="0">
            <a:spAutoFit/>
          </a:bodyPr>
          <a:lstStyle/>
          <a:p>
            <a:pPr algn="ctr"/>
            <a:r>
              <a:rPr lang="de-DE" cap="small" dirty="0">
                <a:solidFill>
                  <a:schemeClr val="bg1">
                    <a:lumMod val="50000"/>
                  </a:schemeClr>
                </a:solidFill>
              </a:rPr>
              <a:t>Wiss. Mitarbeiterin</a:t>
            </a:r>
          </a:p>
        </p:txBody>
      </p:sp>
      <p:pic>
        <p:nvPicPr>
          <p:cNvPr id="25" name="Grafik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861" y="3933553"/>
            <a:ext cx="1044116" cy="1576666"/>
          </a:xfrm>
          <a:prstGeom prst="rect">
            <a:avLst/>
          </a:prstGeom>
          <a:ln w="3175">
            <a:solidFill>
              <a:schemeClr val="tx1"/>
            </a:solidFill>
          </a:ln>
        </p:spPr>
      </p:pic>
      <p:sp>
        <p:nvSpPr>
          <p:cNvPr id="26" name="Textfeld 25"/>
          <p:cNvSpPr txBox="1"/>
          <p:nvPr/>
        </p:nvSpPr>
        <p:spPr>
          <a:xfrm>
            <a:off x="357733" y="5585839"/>
            <a:ext cx="2328056" cy="369332"/>
          </a:xfrm>
          <a:prstGeom prst="rect">
            <a:avLst/>
          </a:prstGeom>
          <a:noFill/>
        </p:spPr>
        <p:txBody>
          <a:bodyPr wrap="square" rtlCol="0">
            <a:spAutoFit/>
          </a:bodyPr>
          <a:lstStyle/>
          <a:p>
            <a:pPr algn="ctr"/>
            <a:r>
              <a:rPr lang="de-DE" dirty="0"/>
              <a:t>Anna Lena Veit</a:t>
            </a:r>
          </a:p>
        </p:txBody>
      </p:sp>
      <p:pic>
        <p:nvPicPr>
          <p:cNvPr id="30" name="Grafik 29" descr="Ein Bild, das Fenster, Anzug, Person, Mann enthält.&#10;&#10;Automatisch generierte Beschreibung">
            <a:extLst>
              <a:ext uri="{FF2B5EF4-FFF2-40B4-BE49-F238E27FC236}">
                <a16:creationId xmlns:a16="http://schemas.microsoft.com/office/drawing/2014/main" id="{0FA2E0D4-9350-45C5-A708-C2F90756C8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683" y="4246306"/>
            <a:ext cx="1880237" cy="1252708"/>
          </a:xfrm>
          <a:prstGeom prst="rect">
            <a:avLst/>
          </a:prstGeom>
          <a:ln w="3175">
            <a:solidFill>
              <a:schemeClr val="tx1"/>
            </a:solidFill>
          </a:ln>
        </p:spPr>
      </p:pic>
      <p:sp>
        <p:nvSpPr>
          <p:cNvPr id="19" name="Textfeld 18">
            <a:extLst>
              <a:ext uri="{FF2B5EF4-FFF2-40B4-BE49-F238E27FC236}">
                <a16:creationId xmlns:a16="http://schemas.microsoft.com/office/drawing/2014/main" id="{3A80B96A-6013-4782-B969-0ACF2ED83313}"/>
              </a:ext>
            </a:extLst>
          </p:cNvPr>
          <p:cNvSpPr txBox="1"/>
          <p:nvPr/>
        </p:nvSpPr>
        <p:spPr>
          <a:xfrm>
            <a:off x="2990421" y="3866999"/>
            <a:ext cx="1565621" cy="369332"/>
          </a:xfrm>
          <a:prstGeom prst="rect">
            <a:avLst/>
          </a:prstGeom>
          <a:noFill/>
        </p:spPr>
        <p:txBody>
          <a:bodyPr wrap="none" rtlCol="0">
            <a:spAutoFit/>
          </a:bodyPr>
          <a:lstStyle/>
          <a:p>
            <a:pPr algn="ctr"/>
            <a:r>
              <a:rPr lang="de-DE" cap="small" dirty="0">
                <a:solidFill>
                  <a:schemeClr val="bg1">
                    <a:lumMod val="50000"/>
                  </a:schemeClr>
                </a:solidFill>
              </a:rPr>
              <a:t>Privatdozentur</a:t>
            </a:r>
          </a:p>
        </p:txBody>
      </p:sp>
      <p:pic>
        <p:nvPicPr>
          <p:cNvPr id="10" name="Grafik 9">
            <a:extLst>
              <a:ext uri="{FF2B5EF4-FFF2-40B4-BE49-F238E27FC236}">
                <a16:creationId xmlns:a16="http://schemas.microsoft.com/office/drawing/2014/main" id="{A971037D-6F5B-41B6-8781-05D7748298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3713" y="4226659"/>
            <a:ext cx="945004" cy="1294526"/>
          </a:xfrm>
          <a:prstGeom prst="rect">
            <a:avLst/>
          </a:prstGeom>
          <a:ln w="3175">
            <a:solidFill>
              <a:schemeClr val="tx1"/>
            </a:solidFill>
          </a:ln>
        </p:spPr>
      </p:pic>
      <p:sp>
        <p:nvSpPr>
          <p:cNvPr id="11" name="Rechteck 10">
            <a:extLst>
              <a:ext uri="{FF2B5EF4-FFF2-40B4-BE49-F238E27FC236}">
                <a16:creationId xmlns:a16="http://schemas.microsoft.com/office/drawing/2014/main" id="{EC711A4D-A8A5-48B0-A5D0-8A17546279CE}"/>
              </a:ext>
            </a:extLst>
          </p:cNvPr>
          <p:cNvSpPr/>
          <p:nvPr/>
        </p:nvSpPr>
        <p:spPr>
          <a:xfrm>
            <a:off x="4496221" y="2682264"/>
            <a:ext cx="3382144" cy="369332"/>
          </a:xfrm>
          <a:prstGeom prst="rect">
            <a:avLst/>
          </a:prstGeom>
        </p:spPr>
        <p:txBody>
          <a:bodyPr wrap="none">
            <a:spAutoFit/>
          </a:bodyPr>
          <a:lstStyle/>
          <a:p>
            <a:pPr algn="ctr"/>
            <a:r>
              <a:rPr lang="de-DE" dirty="0"/>
              <a:t>Prof. Dr. Frank-Thomas Brinkmann</a:t>
            </a:r>
          </a:p>
        </p:txBody>
      </p:sp>
      <p:pic>
        <p:nvPicPr>
          <p:cNvPr id="5" name="Personal PT">
            <a:hlinkClick r:id="" action="ppaction://media"/>
            <a:extLst>
              <a:ext uri="{FF2B5EF4-FFF2-40B4-BE49-F238E27FC236}">
                <a16:creationId xmlns:a16="http://schemas.microsoft.com/office/drawing/2014/main" id="{ED1FC648-A4CE-47C2-BA7C-36034BB353F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045819" y="5668397"/>
            <a:ext cx="487363" cy="487363"/>
          </a:xfrm>
          <a:prstGeom prst="rect">
            <a:avLst/>
          </a:prstGeom>
        </p:spPr>
      </p:pic>
    </p:spTree>
    <p:custDataLst>
      <p:tags r:id="rId1"/>
    </p:custDataLst>
    <p:extLst>
      <p:ext uri="{BB962C8B-B14F-4D97-AF65-F5344CB8AC3E}">
        <p14:creationId xmlns:p14="http://schemas.microsoft.com/office/powerpoint/2010/main" val="2385311437"/>
      </p:ext>
    </p:extLst>
  </p:cSld>
  <p:clrMapOvr>
    <a:masterClrMapping/>
  </p:clrMapOvr>
  <mc:AlternateContent xmlns:mc="http://schemas.openxmlformats.org/markup-compatibility/2006" xmlns:p14="http://schemas.microsoft.com/office/powerpoint/2010/main">
    <mc:Choice Requires="p14">
      <p:transition spd="slow" p14:dur="2000" advTm="22690"/>
    </mc:Choice>
    <mc:Fallback xmlns="">
      <p:transition spd="slow" advTm="2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368352" y="1939636"/>
            <a:ext cx="6380112" cy="3970318"/>
          </a:xfrm>
          <a:prstGeom prst="rect">
            <a:avLst/>
          </a:prstGeom>
        </p:spPr>
        <p:txBody>
          <a:bodyPr wrap="square">
            <a:spAutoFit/>
          </a:bodyPr>
          <a:lstStyle/>
          <a:p>
            <a:pPr algn="just"/>
            <a:r>
              <a:rPr lang="de-DE" dirty="0">
                <a:solidFill>
                  <a:schemeClr val="bg1">
                    <a:lumMod val="50000"/>
                  </a:schemeClr>
                </a:solidFill>
              </a:rPr>
              <a:t>Alle theologischen Disziplinen stellen sich diskursiv der Aufgabe, Entstehung und Geschichte, Wesen und Wirkung, Inhalte und Sinnfiguren der christlichen Religion zu bedenken und zu erörtern. Die besondere Perspektive und Zielrichtung der </a:t>
            </a:r>
            <a:r>
              <a:rPr lang="de-DE" b="1" dirty="0">
                <a:solidFill>
                  <a:schemeClr val="bg1">
                    <a:lumMod val="50000"/>
                  </a:schemeClr>
                </a:solidFill>
              </a:rPr>
              <a:t>Praktischen Theologie </a:t>
            </a:r>
            <a:r>
              <a:rPr lang="de-DE" dirty="0">
                <a:solidFill>
                  <a:schemeClr val="bg1">
                    <a:lumMod val="50000"/>
                  </a:schemeClr>
                </a:solidFill>
              </a:rPr>
              <a:t>richtet sich dabei auf die sozialen und individuellen religiösen Sinndeutungs- und Lebensgestaltungspraktiken, die sich im Spannungsfeld kirchlich institutionalisierter </a:t>
            </a:r>
            <a:r>
              <a:rPr lang="de-DE" dirty="0" err="1">
                <a:solidFill>
                  <a:schemeClr val="bg1">
                    <a:lumMod val="50000"/>
                  </a:schemeClr>
                </a:solidFill>
              </a:rPr>
              <a:t>Christentumspraxis</a:t>
            </a:r>
            <a:r>
              <a:rPr lang="de-DE" dirty="0">
                <a:solidFill>
                  <a:schemeClr val="bg1">
                    <a:lumMod val="50000"/>
                  </a:schemeClr>
                </a:solidFill>
              </a:rPr>
              <a:t> und kulturell vermittelter Religionspraxis erfassen, darstellen und gestalten lassen wollen. </a:t>
            </a:r>
          </a:p>
          <a:p>
            <a:pPr algn="just"/>
            <a:r>
              <a:rPr lang="de-DE" dirty="0">
                <a:solidFill>
                  <a:schemeClr val="bg1">
                    <a:lumMod val="50000"/>
                  </a:schemeClr>
                </a:solidFill>
              </a:rPr>
              <a:t>Es geht allgemein um Erziehung, Bildung, Sozialisation, Lernen und Entwicklung in Religionsgemeinschaft (Kirche), Schule und Gemeinde und darum, die Gestaltung religiöser Praxis zu reflektieren und die berufspraktische Perspektive der Theologie in den Blick zu nehmen.</a:t>
            </a: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980728"/>
            <a:ext cx="1944216" cy="1979565"/>
          </a:xfrm>
          <a:prstGeom prst="rect">
            <a:avLst/>
          </a:prstGeom>
        </p:spPr>
      </p:pic>
      <p:sp>
        <p:nvSpPr>
          <p:cNvPr id="5" name="Foliennummernplatzhalter 4"/>
          <p:cNvSpPr>
            <a:spLocks noGrp="1"/>
          </p:cNvSpPr>
          <p:nvPr>
            <p:ph type="sldNum" sz="quarter" idx="12"/>
          </p:nvPr>
        </p:nvSpPr>
        <p:spPr/>
        <p:txBody>
          <a:bodyPr/>
          <a:lstStyle/>
          <a:p>
            <a:fld id="{3A1DC2E3-8576-454E-A285-24B55D0D9211}" type="slidenum">
              <a:rPr lang="de-DE" smtClean="0"/>
              <a:pPr/>
              <a:t>13</a:t>
            </a:fld>
            <a:endParaRPr lang="de-DE"/>
          </a:p>
        </p:txBody>
      </p:sp>
      <p:pic>
        <p:nvPicPr>
          <p:cNvPr id="6" name="PT SB">
            <a:hlinkClick r:id="" action="ppaction://media"/>
            <a:extLst>
              <a:ext uri="{FF2B5EF4-FFF2-40B4-BE49-F238E27FC236}">
                <a16:creationId xmlns:a16="http://schemas.microsoft.com/office/drawing/2014/main" id="{BE66FB7C-645D-4B9F-B9E7-9F15101370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8424" y="5933281"/>
            <a:ext cx="487363" cy="487363"/>
          </a:xfrm>
          <a:prstGeom prst="rect">
            <a:avLst/>
          </a:prstGeom>
        </p:spPr>
      </p:pic>
    </p:spTree>
    <p:custDataLst>
      <p:tags r:id="rId1"/>
    </p:custDataLst>
    <p:extLst>
      <p:ext uri="{BB962C8B-B14F-4D97-AF65-F5344CB8AC3E}">
        <p14:creationId xmlns:p14="http://schemas.microsoft.com/office/powerpoint/2010/main" val="707205290"/>
      </p:ext>
    </p:extLst>
  </p:cSld>
  <p:clrMapOvr>
    <a:masterClrMapping/>
  </p:clrMapOvr>
  <mc:AlternateContent xmlns:mc="http://schemas.openxmlformats.org/markup-compatibility/2006" xmlns:p14="http://schemas.microsoft.com/office/powerpoint/2010/main">
    <mc:Choice Requires="p14">
      <p:transition spd="slow" p14:dur="2000" advTm="59505"/>
    </mc:Choice>
    <mc:Fallback xmlns="">
      <p:transition spd="slow" advTm="595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6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1EEA9B-1FF1-4CAC-8E0A-7F16EBEBC04A}"/>
              </a:ext>
            </a:extLst>
          </p:cNvPr>
          <p:cNvSpPr>
            <a:spLocks noGrp="1"/>
          </p:cNvSpPr>
          <p:nvPr>
            <p:ph type="ctrTitle"/>
          </p:nvPr>
        </p:nvSpPr>
        <p:spPr>
          <a:xfrm>
            <a:off x="685800" y="2130425"/>
            <a:ext cx="7772400" cy="3098775"/>
          </a:xfrm>
        </p:spPr>
        <p:txBody>
          <a:bodyPr>
            <a:normAutofit fontScale="90000"/>
          </a:bodyPr>
          <a:lstStyle/>
          <a:p>
            <a:r>
              <a:rPr lang="de-DE" dirty="0"/>
              <a:t>Studienverlaufsplan, </a:t>
            </a:r>
            <a:br>
              <a:rPr lang="de-DE" dirty="0"/>
            </a:br>
            <a:r>
              <a:rPr lang="de-DE" dirty="0"/>
              <a:t>Modulbeschreibungen, </a:t>
            </a:r>
            <a:br>
              <a:rPr lang="de-DE" dirty="0"/>
            </a:br>
            <a:r>
              <a:rPr lang="de-DE" dirty="0"/>
              <a:t>Elektronisches Vorlesungsverzeichnis (EVV),</a:t>
            </a:r>
            <a:br>
              <a:rPr lang="de-DE" dirty="0"/>
            </a:br>
            <a:r>
              <a:rPr lang="de-DE" dirty="0"/>
              <a:t>Sprachvoraussetzungen</a:t>
            </a:r>
          </a:p>
        </p:txBody>
      </p:sp>
      <p:sp>
        <p:nvSpPr>
          <p:cNvPr id="4" name="Foliennummernplatzhalter 3">
            <a:extLst>
              <a:ext uri="{FF2B5EF4-FFF2-40B4-BE49-F238E27FC236}">
                <a16:creationId xmlns:a16="http://schemas.microsoft.com/office/drawing/2014/main" id="{5E2EAC68-7385-440B-BC2E-C7D22C239732}"/>
              </a:ext>
            </a:extLst>
          </p:cNvPr>
          <p:cNvSpPr>
            <a:spLocks noGrp="1"/>
          </p:cNvSpPr>
          <p:nvPr>
            <p:ph type="sldNum" sz="quarter" idx="12"/>
          </p:nvPr>
        </p:nvSpPr>
        <p:spPr/>
        <p:txBody>
          <a:bodyPr/>
          <a:lstStyle/>
          <a:p>
            <a:fld id="{3A1DC2E3-8576-454E-A285-24B55D0D9211}" type="slidenum">
              <a:rPr lang="de-DE" smtClean="0"/>
              <a:pPr/>
              <a:t>14</a:t>
            </a:fld>
            <a:endParaRPr lang="de-DE"/>
          </a:p>
        </p:txBody>
      </p:sp>
      <p:pic>
        <p:nvPicPr>
          <p:cNvPr id="3" name="STEW Einleitung Formalia">
            <a:hlinkClick r:id="" action="ppaction://media"/>
            <a:extLst>
              <a:ext uri="{FF2B5EF4-FFF2-40B4-BE49-F238E27FC236}">
                <a16:creationId xmlns:a16="http://schemas.microsoft.com/office/drawing/2014/main" id="{FC1BC4AE-A774-4D9B-BE7B-E919106558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1862" y="5713486"/>
            <a:ext cx="487362" cy="487362"/>
          </a:xfrm>
          <a:prstGeom prst="rect">
            <a:avLst/>
          </a:prstGeom>
        </p:spPr>
      </p:pic>
      <p:sp>
        <p:nvSpPr>
          <p:cNvPr id="6" name="Textfeld 5">
            <a:extLst>
              <a:ext uri="{FF2B5EF4-FFF2-40B4-BE49-F238E27FC236}">
                <a16:creationId xmlns:a16="http://schemas.microsoft.com/office/drawing/2014/main" id="{FE078A3A-45F7-4A46-A607-68520BAFAEE4}"/>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Tree>
    <p:extLst>
      <p:ext uri="{BB962C8B-B14F-4D97-AF65-F5344CB8AC3E}">
        <p14:creationId xmlns:p14="http://schemas.microsoft.com/office/powerpoint/2010/main" val="3786975045"/>
      </p:ext>
    </p:extLst>
  </p:cSld>
  <p:clrMapOvr>
    <a:masterClrMapping/>
  </p:clrMapOvr>
  <mc:AlternateContent xmlns:mc="http://schemas.openxmlformats.org/markup-compatibility/2006" xmlns:p14="http://schemas.microsoft.com/office/powerpoint/2010/main">
    <mc:Choice Requires="p14">
      <p:transition spd="slow" p14:dur="2000" advTm="47675"/>
    </mc:Choice>
    <mc:Fallback xmlns="">
      <p:transition spd="slow" advTm="4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641" y="2060848"/>
            <a:ext cx="6848732" cy="3528392"/>
          </a:xfrm>
          <a:prstGeom prst="rect">
            <a:avLst/>
          </a:prstGeom>
        </p:spPr>
      </p:pic>
      <p:sp>
        <p:nvSpPr>
          <p:cNvPr id="5" name="Textfeld 4"/>
          <p:cNvSpPr txBox="1"/>
          <p:nvPr/>
        </p:nvSpPr>
        <p:spPr>
          <a:xfrm>
            <a:off x="7440399" y="2050557"/>
            <a:ext cx="1231427" cy="307777"/>
          </a:xfrm>
          <a:prstGeom prst="rect">
            <a:avLst/>
          </a:prstGeom>
          <a:noFill/>
        </p:spPr>
        <p:txBody>
          <a:bodyPr wrap="none" rtlCol="0">
            <a:spAutoFit/>
          </a:bodyPr>
          <a:lstStyle/>
          <a:p>
            <a:r>
              <a:rPr lang="de-DE" sz="1400" b="1" dirty="0">
                <a:solidFill>
                  <a:srgbClr val="FF0000"/>
                </a:solidFill>
              </a:rPr>
              <a:t>Beispiel für L3</a:t>
            </a:r>
          </a:p>
        </p:txBody>
      </p:sp>
      <p:grpSp>
        <p:nvGrpSpPr>
          <p:cNvPr id="7" name="Gruppieren 6"/>
          <p:cNvGrpSpPr/>
          <p:nvPr/>
        </p:nvGrpSpPr>
        <p:grpSpPr>
          <a:xfrm>
            <a:off x="0" y="987662"/>
            <a:ext cx="3704919" cy="690539"/>
            <a:chOff x="288032" y="1175557"/>
            <a:chExt cx="3704919" cy="690539"/>
          </a:xfrm>
        </p:grpSpPr>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691680"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15</a:t>
            </a:fld>
            <a:endParaRPr lang="de-DE"/>
          </a:p>
        </p:txBody>
      </p:sp>
      <p:pic>
        <p:nvPicPr>
          <p:cNvPr id="6" name="Modul 02 1">
            <a:hlinkClick r:id="" action="ppaction://media"/>
            <a:extLst>
              <a:ext uri="{FF2B5EF4-FFF2-40B4-BE49-F238E27FC236}">
                <a16:creationId xmlns:a16="http://schemas.microsoft.com/office/drawing/2014/main" id="{CE52DA2D-43A4-401E-BE3B-8FD812C10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8960" y="5874973"/>
            <a:ext cx="487362" cy="487363"/>
          </a:xfrm>
          <a:prstGeom prst="rect">
            <a:avLst/>
          </a:prstGeom>
        </p:spPr>
      </p:pic>
    </p:spTree>
    <p:extLst>
      <p:ext uri="{BB962C8B-B14F-4D97-AF65-F5344CB8AC3E}">
        <p14:creationId xmlns:p14="http://schemas.microsoft.com/office/powerpoint/2010/main" val="37326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6661" y="1696853"/>
            <a:ext cx="5848324" cy="3592248"/>
          </a:xfrm>
          <a:prstGeom prst="rect">
            <a:avLst/>
          </a:prstGeom>
        </p:spPr>
      </p:pic>
      <p:sp>
        <p:nvSpPr>
          <p:cNvPr id="8" name="Textfeld 7"/>
          <p:cNvSpPr txBox="1"/>
          <p:nvPr/>
        </p:nvSpPr>
        <p:spPr>
          <a:xfrm>
            <a:off x="7596584" y="1772816"/>
            <a:ext cx="1024639" cy="307777"/>
          </a:xfrm>
          <a:prstGeom prst="rect">
            <a:avLst/>
          </a:prstGeom>
          <a:noFill/>
        </p:spPr>
        <p:txBody>
          <a:bodyPr wrap="none" rtlCol="0">
            <a:spAutoFit/>
          </a:bodyPr>
          <a:lstStyle/>
          <a:p>
            <a:r>
              <a:rPr lang="de-DE" sz="1400" b="1" dirty="0">
                <a:solidFill>
                  <a:schemeClr val="bg1">
                    <a:lumMod val="50000"/>
                  </a:schemeClr>
                </a:solidFill>
              </a:rPr>
              <a:t>Beispiel: L3</a:t>
            </a:r>
          </a:p>
        </p:txBody>
      </p:sp>
      <p:sp>
        <p:nvSpPr>
          <p:cNvPr id="10" name="Textfeld 9"/>
          <p:cNvSpPr txBox="1"/>
          <p:nvPr/>
        </p:nvSpPr>
        <p:spPr>
          <a:xfrm>
            <a:off x="4140448" y="1344598"/>
            <a:ext cx="1675074" cy="307777"/>
          </a:xfrm>
          <a:prstGeom prst="rect">
            <a:avLst/>
          </a:prstGeom>
          <a:noFill/>
        </p:spPr>
        <p:txBody>
          <a:bodyPr wrap="none" rtlCol="0">
            <a:spAutoFit/>
          </a:bodyPr>
          <a:lstStyle/>
          <a:p>
            <a:r>
              <a:rPr lang="de-DE" sz="1400" b="1" dirty="0"/>
              <a:t>Modulbeschreibung</a:t>
            </a:r>
          </a:p>
        </p:txBody>
      </p:sp>
      <p:grpSp>
        <p:nvGrpSpPr>
          <p:cNvPr id="14" name="Gruppieren 13"/>
          <p:cNvGrpSpPr/>
          <p:nvPr/>
        </p:nvGrpSpPr>
        <p:grpSpPr>
          <a:xfrm>
            <a:off x="0" y="987662"/>
            <a:ext cx="3528896" cy="690539"/>
            <a:chOff x="288032" y="1175557"/>
            <a:chExt cx="3528896" cy="690539"/>
          </a:xfrm>
        </p:grpSpPr>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7" name="Textfeld 16"/>
            <p:cNvSpPr txBox="1"/>
            <p:nvPr/>
          </p:nvSpPr>
          <p:spPr>
            <a:xfrm>
              <a:off x="1515657" y="1332438"/>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2" name="Foliennummernplatzhalter 1"/>
          <p:cNvSpPr>
            <a:spLocks noGrp="1"/>
          </p:cNvSpPr>
          <p:nvPr>
            <p:ph type="sldNum" sz="quarter" idx="12"/>
          </p:nvPr>
        </p:nvSpPr>
        <p:spPr/>
        <p:txBody>
          <a:bodyPr/>
          <a:lstStyle/>
          <a:p>
            <a:fld id="{3A1DC2E3-8576-454E-A285-24B55D0D9211}" type="slidenum">
              <a:rPr lang="de-DE" smtClean="0"/>
              <a:pPr/>
              <a:t>16</a:t>
            </a:fld>
            <a:endParaRPr lang="de-DE"/>
          </a:p>
        </p:txBody>
      </p:sp>
      <p:sp>
        <p:nvSpPr>
          <p:cNvPr id="3" name="Textfeld 2">
            <a:extLst>
              <a:ext uri="{FF2B5EF4-FFF2-40B4-BE49-F238E27FC236}">
                <a16:creationId xmlns:a16="http://schemas.microsoft.com/office/drawing/2014/main" id="{0314D5B4-7E09-48F1-8C3C-489A15495896}"/>
              </a:ext>
            </a:extLst>
          </p:cNvPr>
          <p:cNvSpPr txBox="1"/>
          <p:nvPr/>
        </p:nvSpPr>
        <p:spPr>
          <a:xfrm>
            <a:off x="395535" y="5413375"/>
            <a:ext cx="8225687" cy="430887"/>
          </a:xfrm>
          <a:prstGeom prst="rect">
            <a:avLst/>
          </a:prstGeom>
          <a:noFill/>
        </p:spPr>
        <p:txBody>
          <a:bodyPr wrap="square" rtlCol="0">
            <a:spAutoFit/>
          </a:bodyPr>
          <a:lstStyle/>
          <a:p>
            <a:r>
              <a:rPr lang="de-DE" sz="1100" dirty="0"/>
              <a:t>Link zu den Modulbeschreibungen für L1/2/3/5:</a:t>
            </a:r>
          </a:p>
          <a:p>
            <a:r>
              <a:rPr lang="de-DE" sz="1100" dirty="0">
                <a:hlinkClick r:id="rId6"/>
              </a:rPr>
              <a:t>https://www.uni-giessen.de/mug/7/pdf/7_80/7_82/Anlage2/Module/evangreli/7_82_00_ANL2_Module_Evangelische%20Religion.pdf</a:t>
            </a:r>
            <a:endParaRPr lang="de-DE" sz="1100" dirty="0"/>
          </a:p>
        </p:txBody>
      </p:sp>
      <p:pic>
        <p:nvPicPr>
          <p:cNvPr id="5" name="Modul 02 2">
            <a:hlinkClick r:id="" action="ppaction://media"/>
            <a:extLst>
              <a:ext uri="{FF2B5EF4-FFF2-40B4-BE49-F238E27FC236}">
                <a16:creationId xmlns:a16="http://schemas.microsoft.com/office/drawing/2014/main" id="{B07A8C5C-0917-4535-A409-3BAE71B5D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1628" y="6051550"/>
            <a:ext cx="487363" cy="487362"/>
          </a:xfrm>
          <a:prstGeom prst="rect">
            <a:avLst/>
          </a:prstGeom>
        </p:spPr>
      </p:pic>
    </p:spTree>
    <p:extLst>
      <p:ext uri="{BB962C8B-B14F-4D97-AF65-F5344CB8AC3E}">
        <p14:creationId xmlns:p14="http://schemas.microsoft.com/office/powerpoint/2010/main" val="27911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420888"/>
            <a:ext cx="6828112" cy="3269264"/>
          </a:xfrm>
          <a:prstGeom prst="rect">
            <a:avLst/>
          </a:prstGeom>
        </p:spPr>
      </p:pic>
      <p:sp>
        <p:nvSpPr>
          <p:cNvPr id="6" name="Textfeld 5"/>
          <p:cNvSpPr txBox="1"/>
          <p:nvPr/>
        </p:nvSpPr>
        <p:spPr>
          <a:xfrm>
            <a:off x="2123728" y="5366986"/>
            <a:ext cx="4830938" cy="646331"/>
          </a:xfrm>
          <a:prstGeom prst="rect">
            <a:avLst/>
          </a:prstGeom>
          <a:noFill/>
        </p:spPr>
        <p:txBody>
          <a:bodyPr wrap="none" rtlCol="0">
            <a:spAutoFit/>
          </a:bodyPr>
          <a:lstStyle/>
          <a:p>
            <a:r>
              <a:rPr lang="de-DE" dirty="0">
                <a:hlinkClick r:id="rId5"/>
              </a:rPr>
              <a:t>http://www.uni-giessen.de/studium/studinfo/evv</a:t>
            </a:r>
            <a:endParaRPr lang="de-DE" dirty="0"/>
          </a:p>
          <a:p>
            <a:endParaRPr lang="de-DE" dirty="0"/>
          </a:p>
        </p:txBody>
      </p:sp>
      <p:grpSp>
        <p:nvGrpSpPr>
          <p:cNvPr id="12" name="Gruppieren 11"/>
          <p:cNvGrpSpPr/>
          <p:nvPr/>
        </p:nvGrpSpPr>
        <p:grpSpPr>
          <a:xfrm>
            <a:off x="0" y="987662"/>
            <a:ext cx="3554885" cy="690539"/>
            <a:chOff x="288032" y="1175557"/>
            <a:chExt cx="3554885" cy="690539"/>
          </a:xfrm>
        </p:grpSpPr>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4" name="Textfeld 13"/>
            <p:cNvSpPr txBox="1"/>
            <p:nvPr/>
          </p:nvSpPr>
          <p:spPr>
            <a:xfrm>
              <a:off x="1541646"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2" name="Foliennummernplatzhalter 1"/>
          <p:cNvSpPr>
            <a:spLocks noGrp="1"/>
          </p:cNvSpPr>
          <p:nvPr>
            <p:ph type="sldNum" sz="quarter" idx="12"/>
          </p:nvPr>
        </p:nvSpPr>
        <p:spPr/>
        <p:txBody>
          <a:bodyPr/>
          <a:lstStyle/>
          <a:p>
            <a:fld id="{3A1DC2E3-8576-454E-A285-24B55D0D9211}" type="slidenum">
              <a:rPr lang="de-DE" smtClean="0"/>
              <a:pPr/>
              <a:t>17</a:t>
            </a:fld>
            <a:endParaRPr lang="de-DE"/>
          </a:p>
        </p:txBody>
      </p:sp>
      <p:pic>
        <p:nvPicPr>
          <p:cNvPr id="5" name="Modul 02 3">
            <a:hlinkClick r:id="" action="ppaction://media"/>
            <a:extLst>
              <a:ext uri="{FF2B5EF4-FFF2-40B4-BE49-F238E27FC236}">
                <a16:creationId xmlns:a16="http://schemas.microsoft.com/office/drawing/2014/main" id="{774C0FB6-30A4-4426-9C6A-B1312F0E08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30730" y="5989806"/>
            <a:ext cx="487362" cy="487362"/>
          </a:xfrm>
          <a:prstGeom prst="rect">
            <a:avLst/>
          </a:prstGeom>
        </p:spPr>
      </p:pic>
    </p:spTree>
    <p:extLst>
      <p:ext uri="{BB962C8B-B14F-4D97-AF65-F5344CB8AC3E}">
        <p14:creationId xmlns:p14="http://schemas.microsoft.com/office/powerpoint/2010/main" val="18605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9" name="Gruppieren 8"/>
          <p:cNvGrpSpPr/>
          <p:nvPr/>
        </p:nvGrpSpPr>
        <p:grpSpPr>
          <a:xfrm>
            <a:off x="0" y="987662"/>
            <a:ext cx="3528896" cy="690539"/>
            <a:chOff x="288032" y="1175557"/>
            <a:chExt cx="3528896" cy="690539"/>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1" name="Textfeld 10"/>
            <p:cNvSpPr txBox="1"/>
            <p:nvPr/>
          </p:nvSpPr>
          <p:spPr>
            <a:xfrm>
              <a:off x="1515657" y="12500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18</a:t>
            </a:fld>
            <a:endParaRPr lang="de-DE"/>
          </a:p>
        </p:txBody>
      </p:sp>
      <p:pic>
        <p:nvPicPr>
          <p:cNvPr id="2" name="Grafik 1">
            <a:extLst>
              <a:ext uri="{FF2B5EF4-FFF2-40B4-BE49-F238E27FC236}">
                <a16:creationId xmlns:a16="http://schemas.microsoft.com/office/drawing/2014/main" id="{78D8F0F9-10DE-4692-8D77-6AB37A7C7C92}"/>
              </a:ext>
            </a:extLst>
          </p:cNvPr>
          <p:cNvPicPr>
            <a:picLocks noChangeAspect="1"/>
          </p:cNvPicPr>
          <p:nvPr/>
        </p:nvPicPr>
        <p:blipFill>
          <a:blip r:embed="rId5"/>
          <a:stretch>
            <a:fillRect/>
          </a:stretch>
        </p:blipFill>
        <p:spPr>
          <a:xfrm>
            <a:off x="0" y="1697893"/>
            <a:ext cx="7929260" cy="1349268"/>
          </a:xfrm>
          <a:prstGeom prst="rect">
            <a:avLst/>
          </a:prstGeom>
        </p:spPr>
      </p:pic>
      <p:pic>
        <p:nvPicPr>
          <p:cNvPr id="6" name="Grafik 5">
            <a:extLst>
              <a:ext uri="{FF2B5EF4-FFF2-40B4-BE49-F238E27FC236}">
                <a16:creationId xmlns:a16="http://schemas.microsoft.com/office/drawing/2014/main" id="{CC0C5B77-6004-4D60-99CE-EE85E09A5B1D}"/>
              </a:ext>
            </a:extLst>
          </p:cNvPr>
          <p:cNvPicPr>
            <a:picLocks noChangeAspect="1"/>
          </p:cNvPicPr>
          <p:nvPr/>
        </p:nvPicPr>
        <p:blipFill>
          <a:blip r:embed="rId6"/>
          <a:stretch>
            <a:fillRect/>
          </a:stretch>
        </p:blipFill>
        <p:spPr>
          <a:xfrm>
            <a:off x="0" y="2632790"/>
            <a:ext cx="8783640" cy="3451839"/>
          </a:xfrm>
          <a:prstGeom prst="rect">
            <a:avLst/>
          </a:prstGeom>
        </p:spPr>
      </p:pic>
      <p:pic>
        <p:nvPicPr>
          <p:cNvPr id="5" name="Modul 02 4">
            <a:hlinkClick r:id="" action="ppaction://media"/>
            <a:extLst>
              <a:ext uri="{FF2B5EF4-FFF2-40B4-BE49-F238E27FC236}">
                <a16:creationId xmlns:a16="http://schemas.microsoft.com/office/drawing/2014/main" id="{0B6E6D20-A905-4895-AD7A-A383151736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6110279"/>
            <a:ext cx="487362" cy="487363"/>
          </a:xfrm>
          <a:prstGeom prst="rect">
            <a:avLst/>
          </a:prstGeom>
        </p:spPr>
      </p:pic>
    </p:spTree>
    <p:extLst>
      <p:ext uri="{BB962C8B-B14F-4D97-AF65-F5344CB8AC3E}">
        <p14:creationId xmlns:p14="http://schemas.microsoft.com/office/powerpoint/2010/main" val="36518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801" y="1971200"/>
            <a:ext cx="6848732" cy="3528392"/>
          </a:xfrm>
          <a:prstGeom prst="rect">
            <a:avLst/>
          </a:prstGeom>
        </p:spPr>
      </p:pic>
      <p:sp>
        <p:nvSpPr>
          <p:cNvPr id="5" name="Textfeld 4"/>
          <p:cNvSpPr txBox="1"/>
          <p:nvPr/>
        </p:nvSpPr>
        <p:spPr>
          <a:xfrm>
            <a:off x="8039012" y="1971200"/>
            <a:ext cx="1024639" cy="307777"/>
          </a:xfrm>
          <a:prstGeom prst="rect">
            <a:avLst/>
          </a:prstGeom>
          <a:noFill/>
        </p:spPr>
        <p:txBody>
          <a:bodyPr wrap="none" rtlCol="0">
            <a:spAutoFit/>
          </a:bodyPr>
          <a:lstStyle/>
          <a:p>
            <a:r>
              <a:rPr lang="de-DE" sz="1400" b="1" dirty="0">
                <a:solidFill>
                  <a:schemeClr val="bg1">
                    <a:lumMod val="50000"/>
                  </a:schemeClr>
                </a:solidFill>
              </a:rPr>
              <a:t>Beispiel: L3</a:t>
            </a:r>
          </a:p>
        </p:txBody>
      </p:sp>
      <p:grpSp>
        <p:nvGrpSpPr>
          <p:cNvPr id="7" name="Gruppieren 6"/>
          <p:cNvGrpSpPr/>
          <p:nvPr/>
        </p:nvGrpSpPr>
        <p:grpSpPr>
          <a:xfrm>
            <a:off x="0" y="987662"/>
            <a:ext cx="3528896" cy="690539"/>
            <a:chOff x="288032" y="1175557"/>
            <a:chExt cx="3528896" cy="690539"/>
          </a:xfrm>
        </p:grpSpPr>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15657" y="1336190"/>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 name="Foliennummernplatzhalter 2"/>
          <p:cNvSpPr>
            <a:spLocks noGrp="1"/>
          </p:cNvSpPr>
          <p:nvPr>
            <p:ph type="sldNum" sz="quarter" idx="12"/>
          </p:nvPr>
        </p:nvSpPr>
        <p:spPr/>
        <p:txBody>
          <a:bodyPr/>
          <a:lstStyle/>
          <a:p>
            <a:fld id="{3A1DC2E3-8576-454E-A285-24B55D0D9211}" type="slidenum">
              <a:rPr lang="de-DE" smtClean="0"/>
              <a:pPr/>
              <a:t>19</a:t>
            </a:fld>
            <a:endParaRPr lang="de-DE"/>
          </a:p>
        </p:txBody>
      </p:sp>
      <p:pic>
        <p:nvPicPr>
          <p:cNvPr id="6" name="Modul 04 1">
            <a:hlinkClick r:id="" action="ppaction://media"/>
            <a:extLst>
              <a:ext uri="{FF2B5EF4-FFF2-40B4-BE49-F238E27FC236}">
                <a16:creationId xmlns:a16="http://schemas.microsoft.com/office/drawing/2014/main" id="{88B16B76-B1D5-4EF6-9AEE-39354973A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0735" y="6026969"/>
            <a:ext cx="487362" cy="487362"/>
          </a:xfrm>
          <a:prstGeom prst="rect">
            <a:avLst/>
          </a:prstGeom>
        </p:spPr>
      </p:pic>
    </p:spTree>
    <p:extLst>
      <p:ext uri="{BB962C8B-B14F-4D97-AF65-F5344CB8AC3E}">
        <p14:creationId xmlns:p14="http://schemas.microsoft.com/office/powerpoint/2010/main" val="5235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D7A91-1063-44C8-A4CC-FB9F97C68550}"/>
              </a:ext>
            </a:extLst>
          </p:cNvPr>
          <p:cNvSpPr>
            <a:spLocks noGrp="1"/>
          </p:cNvSpPr>
          <p:nvPr>
            <p:ph type="title"/>
          </p:nvPr>
        </p:nvSpPr>
        <p:spPr>
          <a:xfrm>
            <a:off x="422580" y="1133872"/>
            <a:ext cx="8229600" cy="1143000"/>
          </a:xfrm>
        </p:spPr>
        <p:txBody>
          <a:bodyPr>
            <a:normAutofit/>
          </a:bodyPr>
          <a:lstStyle/>
          <a:p>
            <a:r>
              <a:rPr lang="de-DE" sz="2000" b="1" cap="small" dirty="0">
                <a:solidFill>
                  <a:schemeClr val="bg1">
                    <a:lumMod val="50000"/>
                  </a:schemeClr>
                </a:solidFill>
                <a:latin typeface="+mn-lt"/>
              </a:rPr>
              <a:t>Hinweise zu den Folien</a:t>
            </a:r>
          </a:p>
        </p:txBody>
      </p:sp>
      <p:sp>
        <p:nvSpPr>
          <p:cNvPr id="3" name="Inhaltsplatzhalter 2">
            <a:extLst>
              <a:ext uri="{FF2B5EF4-FFF2-40B4-BE49-F238E27FC236}">
                <a16:creationId xmlns:a16="http://schemas.microsoft.com/office/drawing/2014/main" id="{F8071A03-359D-414B-AD99-C55148BC870B}"/>
              </a:ext>
            </a:extLst>
          </p:cNvPr>
          <p:cNvSpPr>
            <a:spLocks noGrp="1"/>
          </p:cNvSpPr>
          <p:nvPr>
            <p:ph idx="1"/>
          </p:nvPr>
        </p:nvSpPr>
        <p:spPr>
          <a:xfrm>
            <a:off x="683568" y="2276872"/>
            <a:ext cx="7571184" cy="3849291"/>
          </a:xfrm>
        </p:spPr>
        <p:txBody>
          <a:bodyPr>
            <a:normAutofit/>
          </a:bodyPr>
          <a:lstStyle/>
          <a:p>
            <a:r>
              <a:rPr lang="de-DE" sz="2000" b="1" dirty="0"/>
              <a:t>Jede Folie enthält eine </a:t>
            </a:r>
            <a:r>
              <a:rPr lang="de-DE" sz="2000" b="1" dirty="0">
                <a:solidFill>
                  <a:srgbClr val="FF0000"/>
                </a:solidFill>
              </a:rPr>
              <a:t>Audiodatei</a:t>
            </a:r>
            <a:r>
              <a:rPr lang="de-DE" sz="2000" dirty="0"/>
              <a:t>. Sie sollten also eine Stimme hören!</a:t>
            </a:r>
          </a:p>
          <a:p>
            <a:r>
              <a:rPr lang="de-DE" sz="2000" b="1" dirty="0"/>
              <a:t>Diese sollten Sie automatisch hören, wenn sie den </a:t>
            </a:r>
            <a:r>
              <a:rPr lang="de-DE" sz="2000" b="1" i="1" dirty="0"/>
              <a:t>Modus der Bildschirmpräsentation</a:t>
            </a:r>
            <a:r>
              <a:rPr lang="de-DE" sz="2000" b="1" dirty="0"/>
              <a:t> starten!</a:t>
            </a:r>
          </a:p>
          <a:p>
            <a:r>
              <a:rPr lang="de-DE" sz="2000" dirty="0"/>
              <a:t>Falls Sie nichts hören: </a:t>
            </a:r>
            <a:r>
              <a:rPr lang="de-DE" sz="2000" i="1" dirty="0"/>
              <a:t>Lautstärke am Computer und im grauen Balken unten auf der Folie checken, der erscheint, wenn Sie das Audiozeichen anklicken!</a:t>
            </a:r>
          </a:p>
          <a:p>
            <a:r>
              <a:rPr lang="de-DE" sz="2000" dirty="0"/>
              <a:t>Sie können die Audiodatei auch manuell starten, indem Sie diese Zeichen im unteren Bereich der Folie anklicken:</a:t>
            </a:r>
          </a:p>
          <a:p>
            <a:pPr marL="0" indent="0">
              <a:buNone/>
            </a:pPr>
            <a:r>
              <a:rPr lang="de-DE" sz="2400" dirty="0"/>
              <a:t>				</a:t>
            </a:r>
          </a:p>
          <a:p>
            <a:pPr marL="0" indent="0">
              <a:buNone/>
            </a:pPr>
            <a:endParaRPr lang="de-DE" sz="2400" dirty="0"/>
          </a:p>
          <a:p>
            <a:endParaRPr lang="de-DE" dirty="0"/>
          </a:p>
        </p:txBody>
      </p:sp>
      <p:sp>
        <p:nvSpPr>
          <p:cNvPr id="4" name="Foliennummernplatzhalter 3">
            <a:extLst>
              <a:ext uri="{FF2B5EF4-FFF2-40B4-BE49-F238E27FC236}">
                <a16:creationId xmlns:a16="http://schemas.microsoft.com/office/drawing/2014/main" id="{CBA390C6-30DC-495F-A7EE-4BE6EDC1334D}"/>
              </a:ext>
            </a:extLst>
          </p:cNvPr>
          <p:cNvSpPr>
            <a:spLocks noGrp="1"/>
          </p:cNvSpPr>
          <p:nvPr>
            <p:ph type="sldNum" sz="quarter" idx="12"/>
          </p:nvPr>
        </p:nvSpPr>
        <p:spPr/>
        <p:txBody>
          <a:bodyPr/>
          <a:lstStyle/>
          <a:p>
            <a:fld id="{3A1DC2E3-8576-454E-A285-24B55D0D9211}" type="slidenum">
              <a:rPr lang="de-DE" smtClean="0"/>
              <a:pPr/>
              <a:t>2</a:t>
            </a:fld>
            <a:endParaRPr lang="de-DE"/>
          </a:p>
        </p:txBody>
      </p:sp>
      <p:pic>
        <p:nvPicPr>
          <p:cNvPr id="5" name="Grafik 4">
            <a:extLst>
              <a:ext uri="{FF2B5EF4-FFF2-40B4-BE49-F238E27FC236}">
                <a16:creationId xmlns:a16="http://schemas.microsoft.com/office/drawing/2014/main" id="{AF993ED7-C2D0-4211-97E2-355D610005C3}"/>
              </a:ext>
            </a:extLst>
          </p:cNvPr>
          <p:cNvPicPr>
            <a:picLocks noChangeAspect="1"/>
          </p:cNvPicPr>
          <p:nvPr/>
        </p:nvPicPr>
        <p:blipFill>
          <a:blip r:embed="rId4" cstate="print"/>
          <a:stretch>
            <a:fillRect/>
          </a:stretch>
        </p:blipFill>
        <p:spPr>
          <a:xfrm>
            <a:off x="3635896" y="4221088"/>
            <a:ext cx="669364" cy="451619"/>
          </a:xfrm>
          <a:prstGeom prst="rect">
            <a:avLst/>
          </a:prstGeom>
        </p:spPr>
      </p:pic>
      <p:pic>
        <p:nvPicPr>
          <p:cNvPr id="7" name="Hinweise SB">
            <a:hlinkClick r:id="" action="ppaction://media"/>
            <a:extLst>
              <a:ext uri="{FF2B5EF4-FFF2-40B4-BE49-F238E27FC236}">
                <a16:creationId xmlns:a16="http://schemas.microsoft.com/office/drawing/2014/main" id="{510BF75C-C612-499D-A905-219A6EBD5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5926805"/>
            <a:ext cx="487363" cy="487363"/>
          </a:xfrm>
          <a:prstGeom prst="rect">
            <a:avLst/>
          </a:prstGeom>
        </p:spPr>
      </p:pic>
      <p:sp>
        <p:nvSpPr>
          <p:cNvPr id="8" name="Textfeld 7">
            <a:extLst>
              <a:ext uri="{FF2B5EF4-FFF2-40B4-BE49-F238E27FC236}">
                <a16:creationId xmlns:a16="http://schemas.microsoft.com/office/drawing/2014/main" id="{9B38FC0F-84C3-4F14-BBF2-32B8320DAD28}"/>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Tree>
    <p:extLst>
      <p:ext uri="{BB962C8B-B14F-4D97-AF65-F5344CB8AC3E}">
        <p14:creationId xmlns:p14="http://schemas.microsoft.com/office/powerpoint/2010/main" val="4125983738"/>
      </p:ext>
    </p:extLst>
  </p:cSld>
  <p:clrMapOvr>
    <a:masterClrMapping/>
  </p:clrMapOvr>
  <mc:AlternateContent xmlns:mc="http://schemas.openxmlformats.org/markup-compatibility/2006" xmlns:p14="http://schemas.microsoft.com/office/powerpoint/2010/main">
    <mc:Choice Requires="p14">
      <p:transition spd="slow" p14:dur="2000" advTm="25785"/>
    </mc:Choice>
    <mc:Fallback xmlns="">
      <p:transition spd="slow"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12" name="Gruppieren 11"/>
          <p:cNvGrpSpPr/>
          <p:nvPr/>
        </p:nvGrpSpPr>
        <p:grpSpPr>
          <a:xfrm>
            <a:off x="0" y="987662"/>
            <a:ext cx="3563888" cy="690539"/>
            <a:chOff x="288032" y="1175557"/>
            <a:chExt cx="3563888" cy="690539"/>
          </a:xfrm>
        </p:grpSpPr>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14" name="Textfeld 13"/>
            <p:cNvSpPr txBox="1"/>
            <p:nvPr/>
          </p:nvSpPr>
          <p:spPr>
            <a:xfrm>
              <a:off x="1550649" y="1312489"/>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1584609"/>
            <a:ext cx="6038995" cy="4564808"/>
          </a:xfrm>
          <a:prstGeom prst="rect">
            <a:avLst/>
          </a:prstGeom>
        </p:spPr>
      </p:pic>
      <p:sp>
        <p:nvSpPr>
          <p:cNvPr id="6" name="Foliennummernplatzhalter 5"/>
          <p:cNvSpPr>
            <a:spLocks noGrp="1"/>
          </p:cNvSpPr>
          <p:nvPr>
            <p:ph type="sldNum" sz="quarter" idx="12"/>
          </p:nvPr>
        </p:nvSpPr>
        <p:spPr/>
        <p:txBody>
          <a:bodyPr/>
          <a:lstStyle/>
          <a:p>
            <a:fld id="{3A1DC2E3-8576-454E-A285-24B55D0D9211}" type="slidenum">
              <a:rPr lang="de-DE" smtClean="0"/>
              <a:pPr/>
              <a:t>20</a:t>
            </a:fld>
            <a:endParaRPr lang="de-DE"/>
          </a:p>
        </p:txBody>
      </p:sp>
      <p:sp>
        <p:nvSpPr>
          <p:cNvPr id="2" name="Textfeld 1">
            <a:extLst>
              <a:ext uri="{FF2B5EF4-FFF2-40B4-BE49-F238E27FC236}">
                <a16:creationId xmlns:a16="http://schemas.microsoft.com/office/drawing/2014/main" id="{FD1902FC-0E60-408B-BFEB-6F48D0A091BC}"/>
              </a:ext>
            </a:extLst>
          </p:cNvPr>
          <p:cNvSpPr txBox="1"/>
          <p:nvPr/>
        </p:nvSpPr>
        <p:spPr>
          <a:xfrm>
            <a:off x="3563888" y="1152873"/>
            <a:ext cx="3816424" cy="369332"/>
          </a:xfrm>
          <a:prstGeom prst="rect">
            <a:avLst/>
          </a:prstGeom>
          <a:noFill/>
        </p:spPr>
        <p:txBody>
          <a:bodyPr wrap="square" rtlCol="0">
            <a:spAutoFit/>
          </a:bodyPr>
          <a:lstStyle/>
          <a:p>
            <a:r>
              <a:rPr lang="de-DE" dirty="0"/>
              <a:t>Beispiel: Modul 04</a:t>
            </a:r>
          </a:p>
        </p:txBody>
      </p:sp>
      <p:pic>
        <p:nvPicPr>
          <p:cNvPr id="5" name="Modul 04 2">
            <a:hlinkClick r:id="" action="ppaction://media"/>
            <a:extLst>
              <a:ext uri="{FF2B5EF4-FFF2-40B4-BE49-F238E27FC236}">
                <a16:creationId xmlns:a16="http://schemas.microsoft.com/office/drawing/2014/main" id="{0D3D142B-F9C6-44D5-AB17-CB7AD3324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3390" y="6209322"/>
            <a:ext cx="487363" cy="487362"/>
          </a:xfrm>
          <a:prstGeom prst="rect">
            <a:avLst/>
          </a:prstGeom>
        </p:spPr>
      </p:pic>
    </p:spTree>
    <p:extLst>
      <p:ext uri="{BB962C8B-B14F-4D97-AF65-F5344CB8AC3E}">
        <p14:creationId xmlns:p14="http://schemas.microsoft.com/office/powerpoint/2010/main" val="19189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7" name="Gruppieren 6"/>
          <p:cNvGrpSpPr/>
          <p:nvPr/>
        </p:nvGrpSpPr>
        <p:grpSpPr>
          <a:xfrm>
            <a:off x="0" y="987662"/>
            <a:ext cx="3532038" cy="690539"/>
            <a:chOff x="288032" y="1175557"/>
            <a:chExt cx="3532038" cy="690539"/>
          </a:xfrm>
        </p:grpSpPr>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18799" y="1320771"/>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10" name="Foliennummernplatzhalter 9"/>
          <p:cNvSpPr>
            <a:spLocks noGrp="1"/>
          </p:cNvSpPr>
          <p:nvPr>
            <p:ph type="sldNum" sz="quarter" idx="12"/>
          </p:nvPr>
        </p:nvSpPr>
        <p:spPr/>
        <p:txBody>
          <a:bodyPr/>
          <a:lstStyle/>
          <a:p>
            <a:fld id="{3A1DC2E3-8576-454E-A285-24B55D0D9211}" type="slidenum">
              <a:rPr lang="de-DE" smtClean="0"/>
              <a:pPr/>
              <a:t>21</a:t>
            </a:fld>
            <a:endParaRPr lang="de-DE"/>
          </a:p>
        </p:txBody>
      </p:sp>
      <p:pic>
        <p:nvPicPr>
          <p:cNvPr id="2" name="Grafik 1"/>
          <p:cNvPicPr>
            <a:picLocks noChangeAspect="1"/>
          </p:cNvPicPr>
          <p:nvPr/>
        </p:nvPicPr>
        <p:blipFill>
          <a:blip r:embed="rId5" cstate="print"/>
          <a:stretch>
            <a:fillRect/>
          </a:stretch>
        </p:blipFill>
        <p:spPr>
          <a:xfrm>
            <a:off x="1227625" y="1853565"/>
            <a:ext cx="6818561" cy="4061650"/>
          </a:xfrm>
          <a:prstGeom prst="rect">
            <a:avLst/>
          </a:prstGeom>
        </p:spPr>
      </p:pic>
      <p:sp>
        <p:nvSpPr>
          <p:cNvPr id="3" name="Textfeld 2">
            <a:extLst>
              <a:ext uri="{FF2B5EF4-FFF2-40B4-BE49-F238E27FC236}">
                <a16:creationId xmlns:a16="http://schemas.microsoft.com/office/drawing/2014/main" id="{D2FAE8C4-4CC5-4ACD-AC79-3EBF432D35FF}"/>
              </a:ext>
            </a:extLst>
          </p:cNvPr>
          <p:cNvSpPr txBox="1"/>
          <p:nvPr/>
        </p:nvSpPr>
        <p:spPr>
          <a:xfrm>
            <a:off x="6228184" y="5638216"/>
            <a:ext cx="2301271" cy="276999"/>
          </a:xfrm>
          <a:prstGeom prst="rect">
            <a:avLst/>
          </a:prstGeom>
          <a:noFill/>
        </p:spPr>
        <p:txBody>
          <a:bodyPr wrap="square" rtlCol="0">
            <a:spAutoFit/>
          </a:bodyPr>
          <a:lstStyle/>
          <a:p>
            <a:r>
              <a:rPr lang="de-DE" sz="1200" dirty="0">
                <a:solidFill>
                  <a:srgbClr val="FF0000"/>
                </a:solidFill>
              </a:rPr>
              <a:t>Beispiel aus dem WS 19/20</a:t>
            </a:r>
          </a:p>
        </p:txBody>
      </p:sp>
      <p:pic>
        <p:nvPicPr>
          <p:cNvPr id="5" name="Modul 04 3">
            <a:hlinkClick r:id="" action="ppaction://media"/>
            <a:extLst>
              <a:ext uri="{FF2B5EF4-FFF2-40B4-BE49-F238E27FC236}">
                <a16:creationId xmlns:a16="http://schemas.microsoft.com/office/drawing/2014/main" id="{563C1339-E52C-44A0-B7A7-FC37B2A5D0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6814" y="6051549"/>
            <a:ext cx="487363" cy="487363"/>
          </a:xfrm>
          <a:prstGeom prst="rect">
            <a:avLst/>
          </a:prstGeom>
        </p:spPr>
      </p:pic>
    </p:spTree>
    <p:extLst>
      <p:ext uri="{BB962C8B-B14F-4D97-AF65-F5344CB8AC3E}">
        <p14:creationId xmlns:p14="http://schemas.microsoft.com/office/powerpoint/2010/main" val="3738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7" name="Gruppieren 6"/>
          <p:cNvGrpSpPr/>
          <p:nvPr/>
        </p:nvGrpSpPr>
        <p:grpSpPr>
          <a:xfrm>
            <a:off x="0" y="987662"/>
            <a:ext cx="3555858" cy="690539"/>
            <a:chOff x="288032" y="1175557"/>
            <a:chExt cx="3555858" cy="690539"/>
          </a:xfrm>
        </p:grpSpPr>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9" name="Textfeld 8"/>
            <p:cNvSpPr txBox="1"/>
            <p:nvPr/>
          </p:nvSpPr>
          <p:spPr>
            <a:xfrm>
              <a:off x="1542619" y="1284677"/>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10" name="Textfeld 9"/>
          <p:cNvSpPr txBox="1"/>
          <p:nvPr/>
        </p:nvSpPr>
        <p:spPr>
          <a:xfrm>
            <a:off x="92696" y="2636912"/>
            <a:ext cx="1245854" cy="1785104"/>
          </a:xfrm>
          <a:prstGeom prst="rect">
            <a:avLst/>
          </a:prstGeom>
          <a:noFill/>
        </p:spPr>
        <p:txBody>
          <a:bodyPr wrap="none" rtlCol="0">
            <a:spAutoFit/>
          </a:bodyPr>
          <a:lstStyle/>
          <a:p>
            <a:pPr algn="ctr"/>
            <a:r>
              <a:rPr lang="de-DE" sz="1100" b="1" dirty="0">
                <a:solidFill>
                  <a:srgbClr val="FF0000"/>
                </a:solidFill>
              </a:rPr>
              <a:t>Kirchengeschichte</a:t>
            </a: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r>
              <a:rPr lang="de-DE" sz="1100" b="1" u="sng" dirty="0">
                <a:solidFill>
                  <a:srgbClr val="FF0000"/>
                </a:solidFill>
              </a:rPr>
              <a:t>oder</a:t>
            </a: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endParaRPr lang="de-DE" sz="1100" b="1" dirty="0">
              <a:solidFill>
                <a:srgbClr val="FF0000"/>
              </a:solidFill>
            </a:endParaRPr>
          </a:p>
          <a:p>
            <a:pPr algn="ctr"/>
            <a:r>
              <a:rPr lang="de-DE" sz="1100" b="1" dirty="0">
                <a:solidFill>
                  <a:srgbClr val="FF0000"/>
                </a:solidFill>
              </a:rPr>
              <a:t>Systematik/Ethik</a:t>
            </a:r>
          </a:p>
        </p:txBody>
      </p:sp>
      <p:sp>
        <p:nvSpPr>
          <p:cNvPr id="3" name="Foliennummernplatzhalter 2"/>
          <p:cNvSpPr>
            <a:spLocks noGrp="1"/>
          </p:cNvSpPr>
          <p:nvPr>
            <p:ph type="sldNum" sz="quarter" idx="12"/>
          </p:nvPr>
        </p:nvSpPr>
        <p:spPr/>
        <p:txBody>
          <a:bodyPr/>
          <a:lstStyle/>
          <a:p>
            <a:fld id="{3A1DC2E3-8576-454E-A285-24B55D0D9211}" type="slidenum">
              <a:rPr lang="de-DE" smtClean="0"/>
              <a:pPr/>
              <a:t>22</a:t>
            </a:fld>
            <a:endParaRPr lang="de-DE"/>
          </a:p>
        </p:txBody>
      </p:sp>
      <p:pic>
        <p:nvPicPr>
          <p:cNvPr id="2" name="Grafik 1">
            <a:extLst>
              <a:ext uri="{FF2B5EF4-FFF2-40B4-BE49-F238E27FC236}">
                <a16:creationId xmlns:a16="http://schemas.microsoft.com/office/drawing/2014/main" id="{B652E23A-651A-466A-A0CD-5DA6B8544782}"/>
              </a:ext>
            </a:extLst>
          </p:cNvPr>
          <p:cNvPicPr>
            <a:picLocks noChangeAspect="1"/>
          </p:cNvPicPr>
          <p:nvPr/>
        </p:nvPicPr>
        <p:blipFill rotWithShape="1">
          <a:blip r:embed="rId5"/>
          <a:srcRect r="50836"/>
          <a:stretch/>
        </p:blipFill>
        <p:spPr>
          <a:xfrm>
            <a:off x="1403649" y="1552983"/>
            <a:ext cx="7647656" cy="2551550"/>
          </a:xfrm>
          <a:prstGeom prst="rect">
            <a:avLst/>
          </a:prstGeom>
        </p:spPr>
      </p:pic>
      <p:pic>
        <p:nvPicPr>
          <p:cNvPr id="11" name="Grafik 10">
            <a:extLst>
              <a:ext uri="{FF2B5EF4-FFF2-40B4-BE49-F238E27FC236}">
                <a16:creationId xmlns:a16="http://schemas.microsoft.com/office/drawing/2014/main" id="{3D52C2A7-D42B-4F2E-B4E3-6D2E77C6C529}"/>
              </a:ext>
            </a:extLst>
          </p:cNvPr>
          <p:cNvPicPr>
            <a:picLocks noChangeAspect="1"/>
          </p:cNvPicPr>
          <p:nvPr/>
        </p:nvPicPr>
        <p:blipFill rotWithShape="1">
          <a:blip r:embed="rId6"/>
          <a:srcRect r="15662"/>
          <a:stretch/>
        </p:blipFill>
        <p:spPr>
          <a:xfrm>
            <a:off x="1403648" y="3804800"/>
            <a:ext cx="7647656" cy="2152650"/>
          </a:xfrm>
          <a:prstGeom prst="rect">
            <a:avLst/>
          </a:prstGeom>
        </p:spPr>
      </p:pic>
      <p:sp>
        <p:nvSpPr>
          <p:cNvPr id="13" name="Textfeld 12">
            <a:extLst>
              <a:ext uri="{FF2B5EF4-FFF2-40B4-BE49-F238E27FC236}">
                <a16:creationId xmlns:a16="http://schemas.microsoft.com/office/drawing/2014/main" id="{D4BE49BA-A9D3-4EAC-BD36-14679D8CA2E5}"/>
              </a:ext>
            </a:extLst>
          </p:cNvPr>
          <p:cNvSpPr txBox="1"/>
          <p:nvPr/>
        </p:nvSpPr>
        <p:spPr>
          <a:xfrm>
            <a:off x="465889" y="1895792"/>
            <a:ext cx="1875518" cy="369332"/>
          </a:xfrm>
          <a:prstGeom prst="rect">
            <a:avLst/>
          </a:prstGeom>
          <a:noFill/>
        </p:spPr>
        <p:txBody>
          <a:bodyPr wrap="square" rtlCol="0">
            <a:spAutoFit/>
          </a:bodyPr>
          <a:lstStyle/>
          <a:p>
            <a:r>
              <a:rPr lang="de-DE" u="sng" dirty="0">
                <a:solidFill>
                  <a:srgbClr val="0070C0"/>
                </a:solidFill>
              </a:rPr>
              <a:t>LV3</a:t>
            </a:r>
          </a:p>
        </p:txBody>
      </p:sp>
      <p:pic>
        <p:nvPicPr>
          <p:cNvPr id="6" name="Modul 04 4">
            <a:hlinkClick r:id="" action="ppaction://media"/>
            <a:extLst>
              <a:ext uri="{FF2B5EF4-FFF2-40B4-BE49-F238E27FC236}">
                <a16:creationId xmlns:a16="http://schemas.microsoft.com/office/drawing/2014/main" id="{3AAFE374-3B2D-47C4-806C-DB33B4FD4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6112668"/>
            <a:ext cx="487362" cy="487363"/>
          </a:xfrm>
          <a:prstGeom prst="rect">
            <a:avLst/>
          </a:prstGeom>
        </p:spPr>
      </p:pic>
    </p:spTree>
    <p:extLst>
      <p:ext uri="{BB962C8B-B14F-4D97-AF65-F5344CB8AC3E}">
        <p14:creationId xmlns:p14="http://schemas.microsoft.com/office/powerpoint/2010/main" val="3738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5" name="Textfeld 4"/>
          <p:cNvSpPr txBox="1"/>
          <p:nvPr/>
        </p:nvSpPr>
        <p:spPr>
          <a:xfrm>
            <a:off x="2973568" y="1252194"/>
            <a:ext cx="3885615" cy="400110"/>
          </a:xfrm>
          <a:prstGeom prst="rect">
            <a:avLst/>
          </a:prstGeom>
          <a:noFill/>
        </p:spPr>
        <p:txBody>
          <a:bodyPr wrap="none" rtlCol="0">
            <a:spAutoFit/>
          </a:bodyPr>
          <a:lstStyle/>
          <a:p>
            <a:r>
              <a:rPr lang="de-DE" sz="2000" b="1" cap="small" dirty="0">
                <a:solidFill>
                  <a:schemeClr val="bg1">
                    <a:lumMod val="50000"/>
                  </a:schemeClr>
                </a:solidFill>
              </a:rPr>
              <a:t>Hinweise zu Sprachvoraussetzungen</a:t>
            </a:r>
          </a:p>
        </p:txBody>
      </p:sp>
      <p:sp>
        <p:nvSpPr>
          <p:cNvPr id="3" name="Textfeld 2"/>
          <p:cNvSpPr txBox="1"/>
          <p:nvPr/>
        </p:nvSpPr>
        <p:spPr>
          <a:xfrm>
            <a:off x="467544" y="1988840"/>
            <a:ext cx="8561337" cy="2554545"/>
          </a:xfrm>
          <a:prstGeom prst="rect">
            <a:avLst/>
          </a:prstGeom>
          <a:noFill/>
        </p:spPr>
        <p:txBody>
          <a:bodyPr wrap="square" rtlCol="0">
            <a:spAutoFit/>
          </a:bodyPr>
          <a:lstStyle/>
          <a:p>
            <a:pPr marL="285750" indent="-285750">
              <a:buFont typeface="Arial" panose="020B0604020202020204" pitchFamily="34" charset="0"/>
              <a:buChar char="•"/>
            </a:pPr>
            <a:r>
              <a:rPr lang="de-DE" dirty="0"/>
              <a:t>Bachelor Hauptfach 1/2: Latein</a:t>
            </a:r>
          </a:p>
          <a:p>
            <a:pPr marL="285750" indent="-285750">
              <a:buFont typeface="Arial" panose="020B0604020202020204" pitchFamily="34" charset="0"/>
              <a:buChar char="•"/>
            </a:pPr>
            <a:r>
              <a:rPr lang="de-DE" dirty="0"/>
              <a:t>Bachelor Nebenfach: keine Sprachvoraussetzungen</a:t>
            </a:r>
          </a:p>
          <a:p>
            <a:endParaRPr lang="de-DE" sz="1400" b="1" dirty="0"/>
          </a:p>
          <a:p>
            <a:pPr marL="285750" indent="-285750">
              <a:buFont typeface="Arial" panose="020B0604020202020204" pitchFamily="34" charset="0"/>
              <a:buChar char="•"/>
            </a:pPr>
            <a:r>
              <a:rPr lang="de-DE" dirty="0"/>
              <a:t>Näheres erfahren Sie unter:</a:t>
            </a:r>
          </a:p>
          <a:p>
            <a:r>
              <a:rPr lang="de-DE" sz="1400" dirty="0">
                <a:hlinkClick r:id="rId4"/>
              </a:rPr>
              <a:t>https://www.uni-giessen.de/studium/bewerbung/voraussetzungen/studiengangsspezifisch/sprachvoraussetzungen</a:t>
            </a:r>
            <a:endParaRPr lang="de-DE" sz="1400" dirty="0"/>
          </a:p>
          <a:p>
            <a:r>
              <a:rPr lang="de-DE" sz="1400" dirty="0">
                <a:hlinkClick r:id="rId5"/>
              </a:rPr>
              <a:t>https://www.uni-giessen.de/studium/bewerbung/infos_pdf/sprachvoraussetzungen</a:t>
            </a:r>
            <a:endParaRPr lang="de-DE" sz="1400" dirty="0"/>
          </a:p>
          <a:p>
            <a:endParaRPr lang="de-DE" sz="1400" dirty="0"/>
          </a:p>
          <a:p>
            <a:pPr marL="285750" indent="-285750">
              <a:buFont typeface="Arial" panose="020B0604020202020204" pitchFamily="34" charset="0"/>
              <a:buChar char="•"/>
            </a:pPr>
            <a:r>
              <a:rPr lang="de-DE" dirty="0"/>
              <a:t>Kurse zum </a:t>
            </a:r>
            <a:r>
              <a:rPr lang="de-DE" b="1" dirty="0"/>
              <a:t>Biblischen Hebräisch </a:t>
            </a:r>
            <a:r>
              <a:rPr lang="de-DE" dirty="0"/>
              <a:t>werden angeboten. Sie können ggf. als Studienleistung im Bereich </a:t>
            </a:r>
            <a:r>
              <a:rPr lang="de-DE" dirty="0" err="1"/>
              <a:t>AfK</a:t>
            </a:r>
            <a:r>
              <a:rPr lang="de-DE" dirty="0"/>
              <a:t> (Außerfachliche Kompetenzen) anerkannt werden!</a:t>
            </a:r>
          </a:p>
          <a:p>
            <a:endParaRPr lang="de-DE" sz="1400" dirty="0"/>
          </a:p>
        </p:txBody>
      </p:sp>
      <p:sp>
        <p:nvSpPr>
          <p:cNvPr id="2" name="Foliennummernplatzhalter 1"/>
          <p:cNvSpPr>
            <a:spLocks noGrp="1"/>
          </p:cNvSpPr>
          <p:nvPr>
            <p:ph type="sldNum" sz="quarter" idx="12"/>
          </p:nvPr>
        </p:nvSpPr>
        <p:spPr/>
        <p:txBody>
          <a:bodyPr/>
          <a:lstStyle/>
          <a:p>
            <a:fld id="{3A1DC2E3-8576-454E-A285-24B55D0D9211}" type="slidenum">
              <a:rPr lang="de-DE" smtClean="0"/>
              <a:pPr/>
              <a:t>23</a:t>
            </a:fld>
            <a:endParaRPr lang="de-DE"/>
          </a:p>
        </p:txBody>
      </p:sp>
      <p:pic>
        <p:nvPicPr>
          <p:cNvPr id="7" name="Sprachvoraussetzungen BA">
            <a:hlinkClick r:id="" action="ppaction://media"/>
            <a:extLst>
              <a:ext uri="{FF2B5EF4-FFF2-40B4-BE49-F238E27FC236}">
                <a16:creationId xmlns:a16="http://schemas.microsoft.com/office/drawing/2014/main" id="{D5CC8633-33AA-43D3-8EFA-FC88A51B9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5827200"/>
            <a:ext cx="487363" cy="487363"/>
          </a:xfrm>
          <a:prstGeom prst="rect">
            <a:avLst/>
          </a:prstGeom>
        </p:spPr>
      </p:pic>
    </p:spTree>
    <p:extLst>
      <p:ext uri="{BB962C8B-B14F-4D97-AF65-F5344CB8AC3E}">
        <p14:creationId xmlns:p14="http://schemas.microsoft.com/office/powerpoint/2010/main" val="7916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F8ED9-4638-4074-9836-5F66128626A0}"/>
              </a:ext>
            </a:extLst>
          </p:cNvPr>
          <p:cNvSpPr>
            <a:spLocks noGrp="1"/>
          </p:cNvSpPr>
          <p:nvPr>
            <p:ph type="title"/>
          </p:nvPr>
        </p:nvSpPr>
        <p:spPr>
          <a:xfrm>
            <a:off x="457200" y="1209090"/>
            <a:ext cx="8229600" cy="925093"/>
          </a:xfrm>
        </p:spPr>
        <p:txBody>
          <a:bodyPr>
            <a:noAutofit/>
          </a:bodyPr>
          <a:lstStyle/>
          <a:p>
            <a:r>
              <a:rPr lang="de-DE" sz="2000" b="1" cap="small" dirty="0">
                <a:solidFill>
                  <a:schemeClr val="bg1">
                    <a:lumMod val="50000"/>
                  </a:schemeClr>
                </a:solidFill>
                <a:latin typeface="+mn-lt"/>
              </a:rPr>
              <a:t>Anmeldungen </a:t>
            </a:r>
            <a:r>
              <a:rPr lang="de-DE" sz="2000" b="1" cap="small" dirty="0" err="1">
                <a:solidFill>
                  <a:schemeClr val="bg1">
                    <a:lumMod val="50000"/>
                  </a:schemeClr>
                </a:solidFill>
                <a:latin typeface="+mn-lt"/>
              </a:rPr>
              <a:t>FlexNow</a:t>
            </a:r>
            <a:r>
              <a:rPr lang="de-DE" sz="2000" b="1" cap="small" dirty="0">
                <a:solidFill>
                  <a:schemeClr val="bg1">
                    <a:lumMod val="50000"/>
                  </a:schemeClr>
                </a:solidFill>
                <a:latin typeface="+mn-lt"/>
              </a:rPr>
              <a:t> und </a:t>
            </a:r>
            <a:r>
              <a:rPr lang="de-DE" sz="2000" b="1" cap="small" dirty="0" err="1">
                <a:solidFill>
                  <a:schemeClr val="bg1">
                    <a:lumMod val="50000"/>
                  </a:schemeClr>
                </a:solidFill>
                <a:latin typeface="+mn-lt"/>
              </a:rPr>
              <a:t>StudIP</a:t>
            </a:r>
            <a:br>
              <a:rPr lang="de-DE" sz="2800" dirty="0"/>
            </a:br>
            <a:endParaRPr lang="de-DE" sz="2800" dirty="0"/>
          </a:p>
        </p:txBody>
      </p:sp>
      <p:sp>
        <p:nvSpPr>
          <p:cNvPr id="3" name="Inhaltsplatzhalter 2">
            <a:extLst>
              <a:ext uri="{FF2B5EF4-FFF2-40B4-BE49-F238E27FC236}">
                <a16:creationId xmlns:a16="http://schemas.microsoft.com/office/drawing/2014/main" id="{FDCA3789-97BE-44DF-8453-794DBD71D94E}"/>
              </a:ext>
            </a:extLst>
          </p:cNvPr>
          <p:cNvSpPr>
            <a:spLocks noGrp="1"/>
          </p:cNvSpPr>
          <p:nvPr>
            <p:ph idx="1"/>
          </p:nvPr>
        </p:nvSpPr>
        <p:spPr>
          <a:xfrm>
            <a:off x="457200" y="1830387"/>
            <a:ext cx="8229600" cy="4525963"/>
          </a:xfrm>
        </p:spPr>
        <p:txBody>
          <a:bodyPr>
            <a:normAutofit/>
          </a:bodyPr>
          <a:lstStyle/>
          <a:p>
            <a:r>
              <a:rPr lang="de-DE" sz="2000" b="1" dirty="0" err="1"/>
              <a:t>FlexNow</a:t>
            </a:r>
            <a:r>
              <a:rPr lang="de-DE" sz="2000" dirty="0"/>
              <a:t>, das Prüfungsverwaltungssystem: Tragen Sie sich dort bitte für Ihre Module und Veranstaltungen ein.</a:t>
            </a:r>
          </a:p>
          <a:p>
            <a:r>
              <a:rPr lang="de-DE" sz="2000" b="1" dirty="0" err="1"/>
              <a:t>StudIP</a:t>
            </a:r>
            <a:r>
              <a:rPr lang="de-DE" sz="2000" dirty="0"/>
              <a:t>, das Veranstaltungsportal: Dort tragen Sie sich in die von Ihnen besuchten Veranstaltungen ein, um alles Notwendige zu der jeweiligen Veranstaltung abrufen zu können (Dokumente, Hausaufgaben; Hausarbeiten) .</a:t>
            </a:r>
          </a:p>
          <a:p>
            <a:r>
              <a:rPr lang="de-DE" sz="2000" dirty="0"/>
              <a:t>In </a:t>
            </a:r>
            <a:r>
              <a:rPr lang="de-DE" sz="2000" dirty="0" err="1"/>
              <a:t>StudIP</a:t>
            </a:r>
            <a:r>
              <a:rPr lang="de-DE" sz="2000" dirty="0"/>
              <a:t> gibt es auch eine neue Rubrik mit dem Namen „</a:t>
            </a:r>
            <a:r>
              <a:rPr lang="de-DE" sz="2000" i="1" dirty="0"/>
              <a:t>Erstsemester</a:t>
            </a:r>
            <a:r>
              <a:rPr lang="de-DE" sz="2000" dirty="0"/>
              <a:t>“, unter denen alle Erstsemester erfasst werden. Bitte auch hier anmelden!</a:t>
            </a:r>
          </a:p>
          <a:p>
            <a:endParaRPr lang="de-DE" sz="2000" dirty="0"/>
          </a:p>
          <a:p>
            <a:pPr marL="0" indent="0" algn="ctr">
              <a:buNone/>
            </a:pPr>
            <a:r>
              <a:rPr lang="de-DE" sz="2000" i="1" dirty="0"/>
              <a:t>Tragen Sie sich unbedingt in beide Systeme ein!</a:t>
            </a:r>
          </a:p>
          <a:p>
            <a:endParaRPr lang="de-DE" dirty="0"/>
          </a:p>
        </p:txBody>
      </p:sp>
      <p:sp>
        <p:nvSpPr>
          <p:cNvPr id="4" name="Foliennummernplatzhalter 3">
            <a:extLst>
              <a:ext uri="{FF2B5EF4-FFF2-40B4-BE49-F238E27FC236}">
                <a16:creationId xmlns:a16="http://schemas.microsoft.com/office/drawing/2014/main" id="{D15F16DF-A9EF-4611-B037-4D959ACB13AE}"/>
              </a:ext>
            </a:extLst>
          </p:cNvPr>
          <p:cNvSpPr>
            <a:spLocks noGrp="1"/>
          </p:cNvSpPr>
          <p:nvPr>
            <p:ph type="sldNum" sz="quarter" idx="12"/>
          </p:nvPr>
        </p:nvSpPr>
        <p:spPr/>
        <p:txBody>
          <a:bodyPr/>
          <a:lstStyle/>
          <a:p>
            <a:fld id="{3A1DC2E3-8576-454E-A285-24B55D0D9211}" type="slidenum">
              <a:rPr lang="de-DE" smtClean="0"/>
              <a:pPr/>
              <a:t>24</a:t>
            </a:fld>
            <a:endParaRPr lang="de-DE"/>
          </a:p>
        </p:txBody>
      </p:sp>
      <p:sp>
        <p:nvSpPr>
          <p:cNvPr id="10" name="Rechteck 9">
            <a:extLst>
              <a:ext uri="{FF2B5EF4-FFF2-40B4-BE49-F238E27FC236}">
                <a16:creationId xmlns:a16="http://schemas.microsoft.com/office/drawing/2014/main" id="{2B2A11CD-3B87-408A-8BF7-2B4268AC6CF2}"/>
              </a:ext>
            </a:extLst>
          </p:cNvPr>
          <p:cNvSpPr/>
          <p:nvPr/>
        </p:nvSpPr>
        <p:spPr>
          <a:xfrm>
            <a:off x="107504" y="151970"/>
            <a:ext cx="5848220" cy="738664"/>
          </a:xfrm>
          <a:prstGeom prst="rect">
            <a:avLst/>
          </a:prstGeom>
        </p:spPr>
        <p:txBody>
          <a:bodyPr wrap="square">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5" name="STEW FlexNow und StudIP">
            <a:hlinkClick r:id="" action="ppaction://media"/>
            <a:extLst>
              <a:ext uri="{FF2B5EF4-FFF2-40B4-BE49-F238E27FC236}">
                <a16:creationId xmlns:a16="http://schemas.microsoft.com/office/drawing/2014/main" id="{857811A3-E839-40B5-AE28-B62888F66A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6033293"/>
            <a:ext cx="487362" cy="487363"/>
          </a:xfrm>
          <a:prstGeom prst="rect">
            <a:avLst/>
          </a:prstGeom>
        </p:spPr>
      </p:pic>
    </p:spTree>
    <p:extLst>
      <p:ext uri="{BB962C8B-B14F-4D97-AF65-F5344CB8AC3E}">
        <p14:creationId xmlns:p14="http://schemas.microsoft.com/office/powerpoint/2010/main" val="3726774873"/>
      </p:ext>
    </p:extLst>
  </p:cSld>
  <p:clrMapOvr>
    <a:masterClrMapping/>
  </p:clrMapOvr>
  <mc:AlternateContent xmlns:mc="http://schemas.openxmlformats.org/markup-compatibility/2006" xmlns:p14="http://schemas.microsoft.com/office/powerpoint/2010/main">
    <mc:Choice Requires="p14">
      <p:transition spd="slow" p14:dur="2000" advTm="94822"/>
    </mc:Choice>
    <mc:Fallback xmlns="">
      <p:transition spd="slow" advTm="9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8D9F4-8EF2-4D65-9584-51587489BF81}"/>
              </a:ext>
            </a:extLst>
          </p:cNvPr>
          <p:cNvSpPr>
            <a:spLocks noGrp="1"/>
          </p:cNvSpPr>
          <p:nvPr>
            <p:ph type="title"/>
          </p:nvPr>
        </p:nvSpPr>
        <p:spPr>
          <a:xfrm>
            <a:off x="498376" y="1684096"/>
            <a:ext cx="8147248" cy="508918"/>
          </a:xfrm>
        </p:spPr>
        <p:txBody>
          <a:bodyPr>
            <a:noAutofit/>
          </a:bodyPr>
          <a:lstStyle/>
          <a:p>
            <a:r>
              <a:rPr lang="de-DE" sz="2000" b="1" cap="small" dirty="0">
                <a:solidFill>
                  <a:schemeClr val="bg1">
                    <a:lumMod val="50000"/>
                  </a:schemeClr>
                </a:solidFill>
                <a:latin typeface="+mn-lt"/>
              </a:rPr>
              <a:t>Digitales Semester</a:t>
            </a:r>
          </a:p>
        </p:txBody>
      </p:sp>
      <p:sp>
        <p:nvSpPr>
          <p:cNvPr id="3" name="Inhaltsplatzhalter 2">
            <a:extLst>
              <a:ext uri="{FF2B5EF4-FFF2-40B4-BE49-F238E27FC236}">
                <a16:creationId xmlns:a16="http://schemas.microsoft.com/office/drawing/2014/main" id="{B83962B1-9377-433E-85B7-62FAF5C2DA4D}"/>
              </a:ext>
            </a:extLst>
          </p:cNvPr>
          <p:cNvSpPr>
            <a:spLocks noGrp="1"/>
          </p:cNvSpPr>
          <p:nvPr>
            <p:ph idx="1"/>
          </p:nvPr>
        </p:nvSpPr>
        <p:spPr>
          <a:xfrm>
            <a:off x="457200" y="2195512"/>
            <a:ext cx="8229600" cy="4525963"/>
          </a:xfrm>
        </p:spPr>
        <p:txBody>
          <a:bodyPr>
            <a:normAutofit/>
          </a:bodyPr>
          <a:lstStyle/>
          <a:p>
            <a:r>
              <a:rPr lang="de-DE" sz="2000" dirty="0"/>
              <a:t>Hinweise darauf, ob und wie Ihre Veranstaltungen digital umgesetzt werden, finden sie meist im </a:t>
            </a:r>
            <a:r>
              <a:rPr lang="de-DE" sz="2000" i="1" dirty="0"/>
              <a:t>Vorlesungsverzeichnis</a:t>
            </a:r>
            <a:r>
              <a:rPr lang="de-DE" sz="2000" dirty="0"/>
              <a:t> oder es wird Ihnen rechtzeitig per </a:t>
            </a:r>
            <a:r>
              <a:rPr lang="de-DE" sz="2000" i="1" dirty="0"/>
              <a:t>Mail </a:t>
            </a:r>
            <a:r>
              <a:rPr lang="de-DE" sz="2000" dirty="0"/>
              <a:t>mitgeteilt.</a:t>
            </a:r>
          </a:p>
          <a:p>
            <a:r>
              <a:rPr lang="de-DE" sz="2000" dirty="0"/>
              <a:t>Typische online-Plattformen, auf denen Sie Materialien zu den Veranstaltungen erhalten sind </a:t>
            </a:r>
            <a:r>
              <a:rPr lang="de-DE" sz="2000" b="1" i="1" dirty="0" err="1"/>
              <a:t>StudIP</a:t>
            </a:r>
            <a:r>
              <a:rPr lang="de-DE" sz="2000" dirty="0"/>
              <a:t> und </a:t>
            </a:r>
            <a:r>
              <a:rPr lang="de-DE" sz="2000" b="1" i="1" dirty="0"/>
              <a:t>Ilias</a:t>
            </a:r>
            <a:r>
              <a:rPr lang="de-DE" sz="2000" dirty="0"/>
              <a:t>.</a:t>
            </a:r>
            <a:endParaRPr lang="de-DE" sz="2000" b="1" i="1" dirty="0"/>
          </a:p>
          <a:p>
            <a:r>
              <a:rPr lang="de-DE" sz="2000" dirty="0"/>
              <a:t>Digitale Präsenzveranstaltungen werden meist über </a:t>
            </a:r>
            <a:r>
              <a:rPr lang="de-DE" sz="2000" b="1" dirty="0" err="1"/>
              <a:t>Webex</a:t>
            </a:r>
            <a:r>
              <a:rPr lang="de-DE" sz="2000" dirty="0"/>
              <a:t> oder </a:t>
            </a:r>
            <a:r>
              <a:rPr lang="de-DE" sz="2000" b="1" dirty="0"/>
              <a:t>MS Teams </a:t>
            </a:r>
            <a:r>
              <a:rPr lang="de-DE" sz="2000" dirty="0"/>
              <a:t>durchgeführt. </a:t>
            </a:r>
          </a:p>
          <a:p>
            <a:r>
              <a:rPr lang="de-DE" sz="2000" dirty="0"/>
              <a:t>Hier finden Sie Hinweise, wie Sie sich für MS Teams anmelden können: </a:t>
            </a:r>
            <a:r>
              <a:rPr lang="de-DE" sz="1600" dirty="0"/>
              <a:t>https://www.uni-giessen.de/fbz/svc/hrz/svc/medien/el/werkzeuge/office365#</a:t>
            </a:r>
          </a:p>
          <a:p>
            <a:endParaRPr lang="de-DE" sz="2400" dirty="0"/>
          </a:p>
          <a:p>
            <a:endParaRPr lang="de-DE" i="1" dirty="0"/>
          </a:p>
        </p:txBody>
      </p:sp>
      <p:sp>
        <p:nvSpPr>
          <p:cNvPr id="4" name="Foliennummernplatzhalter 3">
            <a:extLst>
              <a:ext uri="{FF2B5EF4-FFF2-40B4-BE49-F238E27FC236}">
                <a16:creationId xmlns:a16="http://schemas.microsoft.com/office/drawing/2014/main" id="{82FA32DA-280F-4041-BA36-76D87EE6A0FB}"/>
              </a:ext>
            </a:extLst>
          </p:cNvPr>
          <p:cNvSpPr>
            <a:spLocks noGrp="1"/>
          </p:cNvSpPr>
          <p:nvPr>
            <p:ph type="sldNum" sz="quarter" idx="12"/>
          </p:nvPr>
        </p:nvSpPr>
        <p:spPr/>
        <p:txBody>
          <a:bodyPr/>
          <a:lstStyle/>
          <a:p>
            <a:fld id="{3A1DC2E3-8576-454E-A285-24B55D0D9211}" type="slidenum">
              <a:rPr lang="de-DE" smtClean="0"/>
              <a:pPr/>
              <a:t>25</a:t>
            </a:fld>
            <a:endParaRPr lang="de-DE"/>
          </a:p>
        </p:txBody>
      </p:sp>
      <p:sp>
        <p:nvSpPr>
          <p:cNvPr id="7" name="Textfeld 6">
            <a:extLst>
              <a:ext uri="{FF2B5EF4-FFF2-40B4-BE49-F238E27FC236}">
                <a16:creationId xmlns:a16="http://schemas.microsoft.com/office/drawing/2014/main" id="{2B82920D-E63D-4AD3-B6CE-54F084F6E1CD}"/>
              </a:ext>
            </a:extLst>
          </p:cNvPr>
          <p:cNvSpPr txBox="1"/>
          <p:nvPr/>
        </p:nvSpPr>
        <p:spPr>
          <a:xfrm>
            <a:off x="107504" y="107028"/>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5" name="Digitales Semester">
            <a:hlinkClick r:id="" action="ppaction://media"/>
            <a:extLst>
              <a:ext uri="{FF2B5EF4-FFF2-40B4-BE49-F238E27FC236}">
                <a16:creationId xmlns:a16="http://schemas.microsoft.com/office/drawing/2014/main" id="{1CF04C48-8B0B-4B40-81A8-2782C84C6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8596" y="5866489"/>
            <a:ext cx="487363" cy="487363"/>
          </a:xfrm>
          <a:prstGeom prst="rect">
            <a:avLst/>
          </a:prstGeom>
        </p:spPr>
      </p:pic>
    </p:spTree>
    <p:extLst>
      <p:ext uri="{BB962C8B-B14F-4D97-AF65-F5344CB8AC3E}">
        <p14:creationId xmlns:p14="http://schemas.microsoft.com/office/powerpoint/2010/main" val="1617081676"/>
      </p:ext>
    </p:extLst>
  </p:cSld>
  <p:clrMapOvr>
    <a:masterClrMapping/>
  </p:clrMapOvr>
  <mc:AlternateContent xmlns:mc="http://schemas.openxmlformats.org/markup-compatibility/2006" xmlns:p14="http://schemas.microsoft.com/office/powerpoint/2010/main">
    <mc:Choice Requires="p14">
      <p:transition spd="slow" p14:dur="2000" advTm="141762"/>
    </mc:Choice>
    <mc:Fallback xmlns="">
      <p:transition spd="slow" advTm="14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9" name="Textfeld 8"/>
          <p:cNvSpPr txBox="1"/>
          <p:nvPr/>
        </p:nvSpPr>
        <p:spPr>
          <a:xfrm>
            <a:off x="395536" y="980728"/>
            <a:ext cx="8352928" cy="5201424"/>
          </a:xfrm>
          <a:prstGeom prst="rect">
            <a:avLst/>
          </a:prstGeom>
          <a:noFill/>
          <a:ln w="28575">
            <a:noFill/>
          </a:ln>
        </p:spPr>
        <p:txBody>
          <a:bodyPr wrap="square" rtlCol="0">
            <a:spAutoFit/>
          </a:bodyPr>
          <a:lstStyle/>
          <a:p>
            <a:pPr algn="ctr"/>
            <a:endParaRPr lang="de-DE" sz="1600" b="1" dirty="0"/>
          </a:p>
          <a:p>
            <a:pPr algn="ctr"/>
            <a:r>
              <a:rPr lang="de-DE" sz="2000" b="1" cap="small" dirty="0">
                <a:solidFill>
                  <a:schemeClr val="bg1">
                    <a:lumMod val="50000"/>
                  </a:schemeClr>
                </a:solidFill>
              </a:rPr>
              <a:t>Weitere Informationen</a:t>
            </a:r>
          </a:p>
          <a:p>
            <a:endParaRPr lang="de-DE" sz="1200" b="1" dirty="0"/>
          </a:p>
          <a:p>
            <a:r>
              <a:rPr lang="de-DE" sz="2000" b="1" dirty="0">
                <a:solidFill>
                  <a:srgbClr val="0070C0"/>
                </a:solidFill>
                <a:latin typeface="+mj-lt"/>
              </a:rPr>
              <a:t>Infomarkt</a:t>
            </a:r>
            <a:r>
              <a:rPr lang="de-DE" sz="2000" b="1" dirty="0">
                <a:latin typeface="+mj-lt"/>
              </a:rPr>
              <a:t> am 7.10. von 12:00 bis 13:00 Uhr</a:t>
            </a:r>
          </a:p>
          <a:p>
            <a:r>
              <a:rPr lang="de-DE" sz="2000" dirty="0">
                <a:latin typeface="+mj-lt"/>
              </a:rPr>
              <a:t>Hier können Sie uns Fragen bezüglich der hier vorgestellten Informationen und zum Studienstart stellen.</a:t>
            </a:r>
          </a:p>
          <a:p>
            <a:endParaRPr lang="de-DE" sz="2000" dirty="0">
              <a:latin typeface="+mj-lt"/>
              <a:hlinkClick r:id="rId5"/>
            </a:endParaRPr>
          </a:p>
          <a:p>
            <a:r>
              <a:rPr lang="de-DE" sz="1400" dirty="0">
                <a:latin typeface="+mj-lt"/>
              </a:rPr>
              <a:t>https://uni-giessen.webex.com/uni-giessen/j.php?MTID=m4d3c229fb0129a35d505955906e716d3</a:t>
            </a:r>
          </a:p>
          <a:p>
            <a:endParaRPr lang="de-DE" sz="1400" dirty="0">
              <a:latin typeface="+mj-lt"/>
            </a:endParaRPr>
          </a:p>
          <a:p>
            <a:r>
              <a:rPr lang="de-DE" sz="1400" dirty="0">
                <a:latin typeface="+mj-lt"/>
              </a:rPr>
              <a:t>Meeting-Kennnummer: 188 597 9100</a:t>
            </a:r>
          </a:p>
          <a:p>
            <a:r>
              <a:rPr lang="de-DE" sz="1400" dirty="0">
                <a:latin typeface="+mj-lt"/>
              </a:rPr>
              <a:t>Passwort: iNwD86qRwy3</a:t>
            </a:r>
          </a:p>
          <a:p>
            <a:endParaRPr lang="de-DE" sz="2000" dirty="0"/>
          </a:p>
          <a:p>
            <a:r>
              <a:rPr lang="de-DE" sz="2000" b="1" dirty="0">
                <a:solidFill>
                  <a:srgbClr val="0070C0"/>
                </a:solidFill>
              </a:rPr>
              <a:t>Erstsemestergruppe </a:t>
            </a:r>
            <a:r>
              <a:rPr lang="de-DE" sz="2000" b="1" dirty="0"/>
              <a:t>der Evangelischen Theologie in </a:t>
            </a:r>
            <a:r>
              <a:rPr lang="de-DE" sz="2000" b="1" dirty="0" err="1"/>
              <a:t>StudIP</a:t>
            </a:r>
            <a:r>
              <a:rPr lang="de-DE" sz="2000" b="1" dirty="0"/>
              <a:t> </a:t>
            </a:r>
          </a:p>
          <a:p>
            <a:endParaRPr lang="de-DE" sz="2000" b="1" dirty="0"/>
          </a:p>
          <a:p>
            <a:r>
              <a:rPr lang="de-DE" sz="2000" b="1" dirty="0">
                <a:solidFill>
                  <a:srgbClr val="0070C0"/>
                </a:solidFill>
              </a:rPr>
              <a:t>Bibliothekskurs </a:t>
            </a:r>
          </a:p>
          <a:p>
            <a:r>
              <a:rPr lang="de-DE" sz="1400" b="1" dirty="0"/>
              <a:t>https://studip.uni-giessen.de/dispatch.php/institute/files?cid=9ce9268f934e3c868fe89d8eb0fd60c9</a:t>
            </a:r>
            <a:endParaRPr lang="de-DE" sz="1400" dirty="0"/>
          </a:p>
          <a:p>
            <a:endParaRPr lang="de-DE" sz="2000" b="1" dirty="0"/>
          </a:p>
          <a:p>
            <a:r>
              <a:rPr lang="de-DE" sz="2000" b="1" dirty="0">
                <a:solidFill>
                  <a:srgbClr val="0070C0"/>
                </a:solidFill>
              </a:rPr>
              <a:t>Webseite des Instituts </a:t>
            </a:r>
            <a:r>
              <a:rPr lang="de-DE" sz="2000" b="1" dirty="0"/>
              <a:t>www.uni-giessen.de/fbz/fb04/institute/evtheo</a:t>
            </a:r>
            <a:endParaRPr lang="de-DE" sz="2000" dirty="0"/>
          </a:p>
          <a:p>
            <a:endParaRPr lang="de-DE" sz="1400" b="1" dirty="0"/>
          </a:p>
        </p:txBody>
      </p:sp>
      <p:sp>
        <p:nvSpPr>
          <p:cNvPr id="3" name="Foliennummernplatzhalter 2"/>
          <p:cNvSpPr>
            <a:spLocks noGrp="1"/>
          </p:cNvSpPr>
          <p:nvPr>
            <p:ph type="sldNum" sz="quarter" idx="12"/>
          </p:nvPr>
        </p:nvSpPr>
        <p:spPr/>
        <p:txBody>
          <a:bodyPr/>
          <a:lstStyle/>
          <a:p>
            <a:fld id="{3A1DC2E3-8576-454E-A285-24B55D0D9211}" type="slidenum">
              <a:rPr lang="de-DE" smtClean="0"/>
              <a:pPr/>
              <a:t>26</a:t>
            </a:fld>
            <a:endParaRPr lang="de-DE"/>
          </a:p>
        </p:txBody>
      </p:sp>
      <p:sp>
        <p:nvSpPr>
          <p:cNvPr id="12" name="Rectangle 4">
            <a:extLst>
              <a:ext uri="{FF2B5EF4-FFF2-40B4-BE49-F238E27FC236}">
                <a16:creationId xmlns:a16="http://schemas.microsoft.com/office/drawing/2014/main" id="{D90CAF3F-720F-4470-ABB4-45F75BF8946A}"/>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 name="Weitere Infos">
            <a:hlinkClick r:id="" action="ppaction://media"/>
            <a:extLst>
              <a:ext uri="{FF2B5EF4-FFF2-40B4-BE49-F238E27FC236}">
                <a16:creationId xmlns:a16="http://schemas.microsoft.com/office/drawing/2014/main" id="{F0AB8B8E-8BDF-418A-8D5D-E3D785CD6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938470"/>
            <a:ext cx="487363" cy="487363"/>
          </a:xfrm>
          <a:prstGeom prst="rect">
            <a:avLst/>
          </a:prstGeom>
        </p:spPr>
      </p:pic>
    </p:spTree>
    <p:extLst>
      <p:ext uri="{BB962C8B-B14F-4D97-AF65-F5344CB8AC3E}">
        <p14:creationId xmlns:p14="http://schemas.microsoft.com/office/powerpoint/2010/main" val="16864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F5E276-6D5A-4674-9BEF-CA9774898037}"/>
              </a:ext>
            </a:extLst>
          </p:cNvPr>
          <p:cNvSpPr>
            <a:spLocks noGrp="1"/>
          </p:cNvSpPr>
          <p:nvPr>
            <p:ph type="ctrTitle"/>
          </p:nvPr>
        </p:nvSpPr>
        <p:spPr/>
        <p:txBody>
          <a:bodyPr/>
          <a:lstStyle/>
          <a:p>
            <a:r>
              <a:rPr lang="de-DE" dirty="0"/>
              <a:t>Vielen Dank für Ihre Aufmerksamkeit!</a:t>
            </a:r>
          </a:p>
        </p:txBody>
      </p:sp>
      <p:sp>
        <p:nvSpPr>
          <p:cNvPr id="6" name="Untertitel 5">
            <a:extLst>
              <a:ext uri="{FF2B5EF4-FFF2-40B4-BE49-F238E27FC236}">
                <a16:creationId xmlns:a16="http://schemas.microsoft.com/office/drawing/2014/main" id="{41D00EDC-0852-4F38-9B84-E4E3366AE64F}"/>
              </a:ext>
            </a:extLst>
          </p:cNvPr>
          <p:cNvSpPr>
            <a:spLocks noGrp="1"/>
          </p:cNvSpPr>
          <p:nvPr>
            <p:ph type="subTitle" idx="1"/>
          </p:nvPr>
        </p:nvSpPr>
        <p:spPr/>
        <p:txBody>
          <a:bodyPr/>
          <a:lstStyle/>
          <a:p>
            <a:r>
              <a:rPr lang="de-DE" dirty="0"/>
              <a:t>Wir freuen uns Sie kennenzulernen!</a:t>
            </a:r>
          </a:p>
        </p:txBody>
      </p:sp>
      <p:sp>
        <p:nvSpPr>
          <p:cNvPr id="4" name="Foliennummernplatzhalter 3">
            <a:extLst>
              <a:ext uri="{FF2B5EF4-FFF2-40B4-BE49-F238E27FC236}">
                <a16:creationId xmlns:a16="http://schemas.microsoft.com/office/drawing/2014/main" id="{51D775A2-A987-4999-9F44-4C4284D219D1}"/>
              </a:ext>
            </a:extLst>
          </p:cNvPr>
          <p:cNvSpPr>
            <a:spLocks noGrp="1"/>
          </p:cNvSpPr>
          <p:nvPr>
            <p:ph type="sldNum" sz="quarter" idx="12"/>
          </p:nvPr>
        </p:nvSpPr>
        <p:spPr/>
        <p:txBody>
          <a:bodyPr/>
          <a:lstStyle/>
          <a:p>
            <a:fld id="{3A1DC2E3-8576-454E-A285-24B55D0D9211}" type="slidenum">
              <a:rPr lang="de-DE" smtClean="0"/>
              <a:pPr/>
              <a:t>27</a:t>
            </a:fld>
            <a:endParaRPr lang="de-DE"/>
          </a:p>
        </p:txBody>
      </p:sp>
      <p:pic>
        <p:nvPicPr>
          <p:cNvPr id="2" name="Vielen Dank">
            <a:hlinkClick r:id="" action="ppaction://media"/>
            <a:extLst>
              <a:ext uri="{FF2B5EF4-FFF2-40B4-BE49-F238E27FC236}">
                <a16:creationId xmlns:a16="http://schemas.microsoft.com/office/drawing/2014/main" id="{55183965-BAE4-4C20-B96C-DC703ECEE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4305" y="5886193"/>
            <a:ext cx="487363" cy="487363"/>
          </a:xfrm>
          <a:prstGeom prst="rect">
            <a:avLst/>
          </a:prstGeom>
        </p:spPr>
      </p:pic>
    </p:spTree>
    <p:extLst>
      <p:ext uri="{BB962C8B-B14F-4D97-AF65-F5344CB8AC3E}">
        <p14:creationId xmlns:p14="http://schemas.microsoft.com/office/powerpoint/2010/main" val="18200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ED97F-58A9-43C3-8C3C-29C53F980227}"/>
              </a:ext>
            </a:extLst>
          </p:cNvPr>
          <p:cNvSpPr>
            <a:spLocks noGrp="1"/>
          </p:cNvSpPr>
          <p:nvPr>
            <p:ph type="title"/>
          </p:nvPr>
        </p:nvSpPr>
        <p:spPr>
          <a:xfrm>
            <a:off x="457200" y="1195594"/>
            <a:ext cx="8229600" cy="1143000"/>
          </a:xfrm>
        </p:spPr>
        <p:txBody>
          <a:bodyPr anchor="ctr">
            <a:normAutofit/>
          </a:bodyPr>
          <a:lstStyle/>
          <a:p>
            <a:r>
              <a:rPr lang="de-DE" sz="2000" b="1" cap="small" dirty="0">
                <a:solidFill>
                  <a:schemeClr val="bg1">
                    <a:lumMod val="50000"/>
                  </a:schemeClr>
                </a:solidFill>
                <a:latin typeface="+mn-lt"/>
              </a:rPr>
              <a:t>Wer wir sind…</a:t>
            </a:r>
          </a:p>
        </p:txBody>
      </p:sp>
      <p:sp>
        <p:nvSpPr>
          <p:cNvPr id="4" name="Foliennummernplatzhalter 3">
            <a:extLst>
              <a:ext uri="{FF2B5EF4-FFF2-40B4-BE49-F238E27FC236}">
                <a16:creationId xmlns:a16="http://schemas.microsoft.com/office/drawing/2014/main" id="{AFFCADBE-BA72-444E-9EA8-26948FD41DA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3A1DC2E3-8576-454E-A285-24B55D0D9211}" type="slidenum">
              <a:rPr lang="de-DE" smtClean="0"/>
              <a:pPr>
                <a:spcAft>
                  <a:spcPts val="600"/>
                </a:spcAft>
              </a:pPr>
              <a:t>3</a:t>
            </a:fld>
            <a:endParaRPr lang="de-DE" dirty="0"/>
          </a:p>
        </p:txBody>
      </p:sp>
      <p:sp>
        <p:nvSpPr>
          <p:cNvPr id="6" name="Textfeld 5">
            <a:extLst>
              <a:ext uri="{FF2B5EF4-FFF2-40B4-BE49-F238E27FC236}">
                <a16:creationId xmlns:a16="http://schemas.microsoft.com/office/drawing/2014/main" id="{4CE79114-866E-43B1-8B3F-718489C4C94C}"/>
              </a:ext>
            </a:extLst>
          </p:cNvPr>
          <p:cNvSpPr txBox="1"/>
          <p:nvPr/>
        </p:nvSpPr>
        <p:spPr>
          <a:xfrm>
            <a:off x="5813555" y="4561036"/>
            <a:ext cx="2019335" cy="646331"/>
          </a:xfrm>
          <a:prstGeom prst="rect">
            <a:avLst/>
          </a:prstGeom>
          <a:noFill/>
        </p:spPr>
        <p:txBody>
          <a:bodyPr wrap="none" rtlCol="0">
            <a:spAutoFit/>
          </a:bodyPr>
          <a:lstStyle/>
          <a:p>
            <a:r>
              <a:rPr lang="de-DE" dirty="0"/>
              <a:t>Dr. Simon Bellmann</a:t>
            </a:r>
          </a:p>
          <a:p>
            <a:endParaRPr lang="de-DE" dirty="0"/>
          </a:p>
        </p:txBody>
      </p:sp>
      <p:pic>
        <p:nvPicPr>
          <p:cNvPr id="8" name="Grafik 7">
            <a:extLst>
              <a:ext uri="{FF2B5EF4-FFF2-40B4-BE49-F238E27FC236}">
                <a16:creationId xmlns:a16="http://schemas.microsoft.com/office/drawing/2014/main" id="{A7606FF6-919E-482F-A8A1-44983E8E75E6}"/>
              </a:ext>
            </a:extLst>
          </p:cNvPr>
          <p:cNvPicPr>
            <a:picLocks noChangeAspect="1"/>
          </p:cNvPicPr>
          <p:nvPr/>
        </p:nvPicPr>
        <p:blipFill>
          <a:blip r:embed="rId4" cstate="print"/>
          <a:stretch>
            <a:fillRect/>
          </a:stretch>
        </p:blipFill>
        <p:spPr>
          <a:xfrm>
            <a:off x="755576" y="2338594"/>
            <a:ext cx="3243590" cy="2162393"/>
          </a:xfrm>
          <a:prstGeom prst="rect">
            <a:avLst/>
          </a:prstGeom>
          <a:ln w="3175">
            <a:solidFill>
              <a:schemeClr val="tx1"/>
            </a:solidFill>
          </a:ln>
        </p:spPr>
      </p:pic>
      <p:sp>
        <p:nvSpPr>
          <p:cNvPr id="11" name="Textfeld 10">
            <a:extLst>
              <a:ext uri="{FF2B5EF4-FFF2-40B4-BE49-F238E27FC236}">
                <a16:creationId xmlns:a16="http://schemas.microsoft.com/office/drawing/2014/main" id="{CF3FCE20-2734-46A9-BD85-8F6AE9F7F979}"/>
              </a:ext>
            </a:extLst>
          </p:cNvPr>
          <p:cNvSpPr txBox="1"/>
          <p:nvPr/>
        </p:nvSpPr>
        <p:spPr>
          <a:xfrm>
            <a:off x="683568" y="4566518"/>
            <a:ext cx="2095883" cy="369332"/>
          </a:xfrm>
          <a:prstGeom prst="rect">
            <a:avLst/>
          </a:prstGeom>
          <a:noFill/>
        </p:spPr>
        <p:txBody>
          <a:bodyPr wrap="square" rtlCol="0">
            <a:spAutoFit/>
          </a:bodyPr>
          <a:lstStyle/>
          <a:p>
            <a:r>
              <a:rPr lang="de-DE" dirty="0"/>
              <a:t>Jonas Renz</a:t>
            </a:r>
          </a:p>
        </p:txBody>
      </p:sp>
      <p:pic>
        <p:nvPicPr>
          <p:cNvPr id="7" name="Grafik 6">
            <a:extLst>
              <a:ext uri="{FF2B5EF4-FFF2-40B4-BE49-F238E27FC236}">
                <a16:creationId xmlns:a16="http://schemas.microsoft.com/office/drawing/2014/main" id="{7EA92D44-2767-4850-AE9E-32D047B4F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7541" y="2338594"/>
            <a:ext cx="1851361" cy="2184541"/>
          </a:xfrm>
          <a:prstGeom prst="rect">
            <a:avLst/>
          </a:prstGeom>
          <a:ln w="3175">
            <a:solidFill>
              <a:schemeClr val="tx1"/>
            </a:solidFill>
          </a:ln>
        </p:spPr>
      </p:pic>
      <p:sp>
        <p:nvSpPr>
          <p:cNvPr id="10" name="Textfeld 9">
            <a:extLst>
              <a:ext uri="{FF2B5EF4-FFF2-40B4-BE49-F238E27FC236}">
                <a16:creationId xmlns:a16="http://schemas.microsoft.com/office/drawing/2014/main" id="{4EBEAB4B-2F49-4341-A061-F0EB29E04F44}"/>
              </a:ext>
            </a:extLst>
          </p:cNvPr>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Wer wir sind">
            <a:hlinkClick r:id="" action="ppaction://media"/>
            <a:extLst>
              <a:ext uri="{FF2B5EF4-FFF2-40B4-BE49-F238E27FC236}">
                <a16:creationId xmlns:a16="http://schemas.microsoft.com/office/drawing/2014/main" id="{CAD08AFE-C92D-429B-BE15-7BC9E54D0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5868987"/>
            <a:ext cx="487363" cy="487363"/>
          </a:xfrm>
          <a:prstGeom prst="rect">
            <a:avLst/>
          </a:prstGeom>
        </p:spPr>
      </p:pic>
    </p:spTree>
    <p:extLst>
      <p:ext uri="{BB962C8B-B14F-4D97-AF65-F5344CB8AC3E}">
        <p14:creationId xmlns:p14="http://schemas.microsoft.com/office/powerpoint/2010/main" val="1482507991"/>
      </p:ext>
    </p:extLst>
  </p:cSld>
  <p:clrMapOvr>
    <a:masterClrMapping/>
  </p:clrMapOvr>
  <mc:AlternateContent xmlns:mc="http://schemas.openxmlformats.org/markup-compatibility/2006" xmlns:p14="http://schemas.microsoft.com/office/powerpoint/2010/main">
    <mc:Choice Requires="p14">
      <p:transition spd="slow" p14:dur="2000" advTm="29314"/>
    </mc:Choice>
    <mc:Fallback xmlns="">
      <p:transition spd="slow" advTm="2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8" name="Gruppieren 7"/>
          <p:cNvGrpSpPr/>
          <p:nvPr/>
        </p:nvGrpSpPr>
        <p:grpSpPr>
          <a:xfrm>
            <a:off x="739180" y="1268760"/>
            <a:ext cx="7262738" cy="1127051"/>
            <a:chOff x="323528" y="3094035"/>
            <a:chExt cx="7262738" cy="1127051"/>
          </a:xfrm>
        </p:grpSpPr>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094035"/>
              <a:ext cx="2003647" cy="1127051"/>
            </a:xfrm>
            <a:prstGeom prst="rect">
              <a:avLst/>
            </a:prstGeom>
          </p:spPr>
        </p:pic>
        <p:sp>
          <p:nvSpPr>
            <p:cNvPr id="10" name="Textfeld 9"/>
            <p:cNvSpPr txBox="1"/>
            <p:nvPr/>
          </p:nvSpPr>
          <p:spPr>
            <a:xfrm>
              <a:off x="2366504" y="3473675"/>
              <a:ext cx="5219762"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 – </a:t>
              </a:r>
              <a:r>
                <a:rPr lang="de-DE" sz="2000" b="1" dirty="0" err="1">
                  <a:solidFill>
                    <a:schemeClr val="bg1">
                      <a:lumMod val="50000"/>
                    </a:schemeClr>
                  </a:solidFill>
                </a:rPr>
                <a:t>ReligionslehrerIn</a:t>
              </a:r>
              <a:r>
                <a:rPr lang="de-DE" sz="2000" b="1" dirty="0">
                  <a:solidFill>
                    <a:schemeClr val="bg1">
                      <a:lumMod val="50000"/>
                    </a:schemeClr>
                  </a:solidFill>
                </a:rPr>
                <a:t> werden</a:t>
              </a:r>
            </a:p>
          </p:txBody>
        </p:sp>
      </p:grpSp>
      <p:graphicFrame>
        <p:nvGraphicFramePr>
          <p:cNvPr id="12" name="Diagramm 11"/>
          <p:cNvGraphicFramePr/>
          <p:nvPr>
            <p:extLst>
              <p:ext uri="{D42A27DB-BD31-4B8C-83A1-F6EECF244321}">
                <p14:modId xmlns:p14="http://schemas.microsoft.com/office/powerpoint/2010/main" val="2359452496"/>
              </p:ext>
            </p:extLst>
          </p:nvPr>
        </p:nvGraphicFramePr>
        <p:xfrm>
          <a:off x="1216350" y="2494654"/>
          <a:ext cx="7210698" cy="3369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feld 1">
            <a:extLst>
              <a:ext uri="{FF2B5EF4-FFF2-40B4-BE49-F238E27FC236}">
                <a16:creationId xmlns:a16="http://schemas.microsoft.com/office/drawing/2014/main" id="{C405C09D-4BDF-4F25-92E2-3A67CE2FFE61}"/>
              </a:ext>
            </a:extLst>
          </p:cNvPr>
          <p:cNvSpPr txBox="1"/>
          <p:nvPr/>
        </p:nvSpPr>
        <p:spPr>
          <a:xfrm>
            <a:off x="2015716" y="2814639"/>
            <a:ext cx="5112568" cy="523220"/>
          </a:xfrm>
          <a:prstGeom prst="rect">
            <a:avLst/>
          </a:prstGeom>
          <a:noFill/>
        </p:spPr>
        <p:txBody>
          <a:bodyPr wrap="square" rtlCol="0">
            <a:spAutoFit/>
          </a:bodyPr>
          <a:lstStyle/>
          <a:p>
            <a:pPr algn="ctr"/>
            <a:r>
              <a:rPr lang="de-DE" sz="2800" dirty="0">
                <a:solidFill>
                  <a:srgbClr val="0070C0"/>
                </a:solidFill>
              </a:rPr>
              <a:t>Gliederung des Vortrags</a:t>
            </a:r>
          </a:p>
        </p:txBody>
      </p:sp>
      <p:pic>
        <p:nvPicPr>
          <p:cNvPr id="3" name="Gliederung SB">
            <a:hlinkClick r:id="" action="ppaction://media"/>
            <a:extLst>
              <a:ext uri="{FF2B5EF4-FFF2-40B4-BE49-F238E27FC236}">
                <a16:creationId xmlns:a16="http://schemas.microsoft.com/office/drawing/2014/main" id="{F2D8F8EC-7512-4CB2-A550-8A7F68D36D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27048" y="5949280"/>
            <a:ext cx="487363" cy="487363"/>
          </a:xfrm>
          <a:prstGeom prst="rect">
            <a:avLst/>
          </a:prstGeom>
        </p:spPr>
      </p:pic>
      <p:sp>
        <p:nvSpPr>
          <p:cNvPr id="11" name="Foliennummernplatzhalter 3">
            <a:extLst>
              <a:ext uri="{FF2B5EF4-FFF2-40B4-BE49-F238E27FC236}">
                <a16:creationId xmlns:a16="http://schemas.microsoft.com/office/drawing/2014/main" id="{669339E0-346A-4D86-A99A-47EF89017F8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3A1DC2E3-8576-454E-A285-24B55D0D9211}" type="slidenum">
              <a:rPr lang="de-DE" smtClean="0"/>
              <a:pPr>
                <a:spcAft>
                  <a:spcPts val="600"/>
                </a:spcAft>
              </a:pPr>
              <a:t>4</a:t>
            </a:fld>
            <a:endParaRPr lang="de-DE" dirty="0"/>
          </a:p>
        </p:txBody>
      </p:sp>
    </p:spTree>
    <p:extLst>
      <p:ext uri="{BB962C8B-B14F-4D97-AF65-F5344CB8AC3E}">
        <p14:creationId xmlns:p14="http://schemas.microsoft.com/office/powerpoint/2010/main" val="1480303535"/>
      </p:ext>
    </p:extLst>
  </p:cSld>
  <p:clrMapOvr>
    <a:masterClrMapping/>
  </p:clrMapOvr>
  <mc:AlternateContent xmlns:mc="http://schemas.openxmlformats.org/markup-compatibility/2006" xmlns:p14="http://schemas.microsoft.com/office/powerpoint/2010/main">
    <mc:Choice Requires="p14">
      <p:transition spd="slow" p14:dur="2000" advTm="92310"/>
    </mc:Choice>
    <mc:Fallback xmlns="">
      <p:transition spd="slow" advTm="9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grpSp>
        <p:nvGrpSpPr>
          <p:cNvPr id="8" name="Gruppieren 7"/>
          <p:cNvGrpSpPr/>
          <p:nvPr/>
        </p:nvGrpSpPr>
        <p:grpSpPr>
          <a:xfrm>
            <a:off x="0" y="927435"/>
            <a:ext cx="3528896" cy="750766"/>
            <a:chOff x="288032" y="1115330"/>
            <a:chExt cx="3528896" cy="750766"/>
          </a:xfrm>
        </p:grpSpPr>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32" y="1175557"/>
              <a:ext cx="1227625" cy="690539"/>
            </a:xfrm>
            <a:prstGeom prst="rect">
              <a:avLst/>
            </a:prstGeom>
          </p:spPr>
        </p:pic>
        <p:sp>
          <p:nvSpPr>
            <p:cNvPr id="6" name="Textfeld 5"/>
            <p:cNvSpPr txBox="1"/>
            <p:nvPr/>
          </p:nvSpPr>
          <p:spPr>
            <a:xfrm>
              <a:off x="1515657" y="1115330"/>
              <a:ext cx="2301271" cy="400110"/>
            </a:xfrm>
            <a:prstGeom prst="rect">
              <a:avLst/>
            </a:prstGeom>
            <a:noFill/>
            <a:ln w="28575">
              <a:noFill/>
            </a:ln>
          </p:spPr>
          <p:txBody>
            <a:bodyPr wrap="none" rtlCol="0">
              <a:spAutoFit/>
            </a:bodyPr>
            <a:lstStyle/>
            <a:p>
              <a:r>
                <a:rPr lang="de-DE" sz="2000" b="1" dirty="0">
                  <a:solidFill>
                    <a:schemeClr val="bg1">
                      <a:lumMod val="50000"/>
                    </a:schemeClr>
                  </a:solidFill>
                </a:rPr>
                <a:t>Theologie studieren</a:t>
              </a:r>
            </a:p>
          </p:txBody>
        </p:sp>
      </p:grpSp>
      <p:sp>
        <p:nvSpPr>
          <p:cNvPr id="39" name="Ellipse 11"/>
          <p:cNvSpPr/>
          <p:nvPr/>
        </p:nvSpPr>
        <p:spPr>
          <a:xfrm rot="10800000">
            <a:off x="3923311" y="4314931"/>
            <a:ext cx="1970974" cy="1864264"/>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2" name="Gruppieren 71"/>
          <p:cNvGrpSpPr/>
          <p:nvPr/>
        </p:nvGrpSpPr>
        <p:grpSpPr>
          <a:xfrm>
            <a:off x="2407701" y="2427822"/>
            <a:ext cx="1954073" cy="1864264"/>
            <a:chOff x="2407701" y="2427822"/>
            <a:chExt cx="1954073" cy="1864264"/>
          </a:xfrm>
        </p:grpSpPr>
        <p:sp>
          <p:nvSpPr>
            <p:cNvPr id="40" name="Ellipse 20"/>
            <p:cNvSpPr/>
            <p:nvPr/>
          </p:nvSpPr>
          <p:spPr>
            <a:xfrm>
              <a:off x="2407701" y="2427822"/>
              <a:ext cx="1954073" cy="1864264"/>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42"/>
            <p:cNvSpPr txBox="1"/>
            <p:nvPr/>
          </p:nvSpPr>
          <p:spPr>
            <a:xfrm>
              <a:off x="2836107" y="3123696"/>
              <a:ext cx="1223605" cy="646331"/>
            </a:xfrm>
            <a:prstGeom prst="rect">
              <a:avLst/>
            </a:prstGeom>
            <a:noFill/>
          </p:spPr>
          <p:txBody>
            <a:bodyPr wrap="none" rtlCol="0">
              <a:spAutoFit/>
            </a:bodyPr>
            <a:lstStyle/>
            <a:p>
              <a:pPr algn="ctr"/>
              <a:r>
                <a:rPr lang="de-DE" b="1" dirty="0">
                  <a:solidFill>
                    <a:schemeClr val="bg1"/>
                  </a:solidFill>
                </a:rPr>
                <a:t>Praktische </a:t>
              </a:r>
            </a:p>
            <a:p>
              <a:pPr algn="ctr"/>
              <a:r>
                <a:rPr lang="de-DE" b="1" dirty="0">
                  <a:solidFill>
                    <a:schemeClr val="bg1"/>
                  </a:solidFill>
                </a:rPr>
                <a:t>Theologie</a:t>
              </a:r>
            </a:p>
          </p:txBody>
        </p:sp>
      </p:grpSp>
      <p:grpSp>
        <p:nvGrpSpPr>
          <p:cNvPr id="67" name="Gruppieren 66"/>
          <p:cNvGrpSpPr/>
          <p:nvPr/>
        </p:nvGrpSpPr>
        <p:grpSpPr>
          <a:xfrm>
            <a:off x="5894285" y="2851925"/>
            <a:ext cx="1910283" cy="1836204"/>
            <a:chOff x="5894285" y="2851925"/>
            <a:chExt cx="1910283" cy="1836204"/>
          </a:xfrm>
        </p:grpSpPr>
        <p:sp>
          <p:nvSpPr>
            <p:cNvPr id="41" name="Rechteck 22"/>
            <p:cNvSpPr/>
            <p:nvPr/>
          </p:nvSpPr>
          <p:spPr>
            <a:xfrm>
              <a:off x="5894285" y="2851925"/>
              <a:ext cx="1910283" cy="1836204"/>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p:cNvSpPr txBox="1"/>
            <p:nvPr/>
          </p:nvSpPr>
          <p:spPr>
            <a:xfrm>
              <a:off x="6228904" y="3288955"/>
              <a:ext cx="1241044" cy="646331"/>
            </a:xfrm>
            <a:prstGeom prst="rect">
              <a:avLst/>
            </a:prstGeom>
            <a:noFill/>
          </p:spPr>
          <p:txBody>
            <a:bodyPr wrap="none" rtlCol="0">
              <a:spAutoFit/>
            </a:bodyPr>
            <a:lstStyle/>
            <a:p>
              <a:pPr algn="ctr"/>
              <a:r>
                <a:rPr lang="de-DE" b="1" dirty="0">
                  <a:solidFill>
                    <a:schemeClr val="bg1"/>
                  </a:solidFill>
                </a:rPr>
                <a:t>Historische</a:t>
              </a:r>
              <a:br>
                <a:rPr lang="de-DE" b="1" dirty="0">
                  <a:solidFill>
                    <a:schemeClr val="bg1"/>
                  </a:solidFill>
                </a:rPr>
              </a:br>
              <a:r>
                <a:rPr lang="de-DE" b="1" dirty="0">
                  <a:solidFill>
                    <a:schemeClr val="bg1"/>
                  </a:solidFill>
                </a:rPr>
                <a:t>Theologie</a:t>
              </a:r>
            </a:p>
          </p:txBody>
        </p:sp>
      </p:grpSp>
      <p:sp>
        <p:nvSpPr>
          <p:cNvPr id="45" name="Textfeld 44"/>
          <p:cNvSpPr txBox="1"/>
          <p:nvPr/>
        </p:nvSpPr>
        <p:spPr>
          <a:xfrm>
            <a:off x="4369421" y="4607096"/>
            <a:ext cx="1393651" cy="584775"/>
          </a:xfrm>
          <a:prstGeom prst="rect">
            <a:avLst/>
          </a:prstGeom>
          <a:noFill/>
        </p:spPr>
        <p:txBody>
          <a:bodyPr wrap="none" rtlCol="0">
            <a:spAutoFit/>
          </a:bodyPr>
          <a:lstStyle/>
          <a:p>
            <a:pPr algn="ctr"/>
            <a:r>
              <a:rPr lang="de-DE" sz="1600" b="1" dirty="0">
                <a:solidFill>
                  <a:schemeClr val="bg1"/>
                </a:solidFill>
              </a:rPr>
              <a:t>Systematische</a:t>
            </a:r>
            <a:br>
              <a:rPr lang="de-DE" sz="1600" b="1" dirty="0">
                <a:solidFill>
                  <a:schemeClr val="bg1"/>
                </a:solidFill>
              </a:rPr>
            </a:br>
            <a:r>
              <a:rPr lang="de-DE" sz="1600" b="1" dirty="0">
                <a:solidFill>
                  <a:schemeClr val="bg1"/>
                </a:solidFill>
              </a:rPr>
              <a:t>Theologie</a:t>
            </a:r>
          </a:p>
        </p:txBody>
      </p:sp>
      <p:grpSp>
        <p:nvGrpSpPr>
          <p:cNvPr id="64" name="Gruppieren 63"/>
          <p:cNvGrpSpPr/>
          <p:nvPr/>
        </p:nvGrpSpPr>
        <p:grpSpPr>
          <a:xfrm>
            <a:off x="4361774" y="987662"/>
            <a:ext cx="1970974" cy="1864264"/>
            <a:chOff x="4361774" y="987662"/>
            <a:chExt cx="1970974" cy="1864264"/>
          </a:xfrm>
        </p:grpSpPr>
        <p:sp>
          <p:nvSpPr>
            <p:cNvPr id="38" name="Ellipse 11"/>
            <p:cNvSpPr/>
            <p:nvPr/>
          </p:nvSpPr>
          <p:spPr>
            <a:xfrm>
              <a:off x="4361774" y="987662"/>
              <a:ext cx="1970974" cy="1864264"/>
            </a:xfrm>
            <a:custGeom>
              <a:avLst/>
              <a:gdLst/>
              <a:ahLst/>
              <a:cxnLst/>
              <a:rect l="l" t="t" r="r" b="b"/>
              <a:pathLst>
                <a:path w="1970974" h="1864264">
                  <a:moveTo>
                    <a:pt x="1741571" y="932132"/>
                  </a:moveTo>
                  <a:cubicBezTo>
                    <a:pt x="1868267" y="932132"/>
                    <a:pt x="1970974" y="1027071"/>
                    <a:pt x="1970974" y="1144184"/>
                  </a:cubicBezTo>
                  <a:cubicBezTo>
                    <a:pt x="1970974" y="1261297"/>
                    <a:pt x="1868267" y="1356236"/>
                    <a:pt x="1741571" y="1356236"/>
                  </a:cubicBezTo>
                  <a:cubicBezTo>
                    <a:pt x="1614875" y="1356236"/>
                    <a:pt x="1512168" y="1261297"/>
                    <a:pt x="1512168" y="1144184"/>
                  </a:cubicBezTo>
                  <a:cubicBezTo>
                    <a:pt x="1512168" y="1027071"/>
                    <a:pt x="1614875" y="932132"/>
                    <a:pt x="1741571" y="932132"/>
                  </a:cubicBezTo>
                  <a:close/>
                  <a:moveTo>
                    <a:pt x="0" y="424104"/>
                  </a:moveTo>
                  <a:lnTo>
                    <a:pt x="756084" y="424104"/>
                  </a:lnTo>
                  <a:lnTo>
                    <a:pt x="1512168" y="424104"/>
                  </a:lnTo>
                  <a:lnTo>
                    <a:pt x="1512168" y="1144184"/>
                  </a:lnTo>
                  <a:lnTo>
                    <a:pt x="1512168" y="1864264"/>
                  </a:lnTo>
                  <a:lnTo>
                    <a:pt x="0" y="1864264"/>
                  </a:lnTo>
                  <a:lnTo>
                    <a:pt x="0" y="1361450"/>
                  </a:lnTo>
                  <a:lnTo>
                    <a:pt x="19844" y="1363469"/>
                  </a:lnTo>
                  <a:cubicBezTo>
                    <a:pt x="139151" y="1363469"/>
                    <a:pt x="235868" y="1265863"/>
                    <a:pt x="235868" y="1145459"/>
                  </a:cubicBezTo>
                  <a:cubicBezTo>
                    <a:pt x="235868" y="1025055"/>
                    <a:pt x="139151" y="927449"/>
                    <a:pt x="19844" y="927449"/>
                  </a:cubicBezTo>
                  <a:cubicBezTo>
                    <a:pt x="13119" y="927449"/>
                    <a:pt x="6466" y="927759"/>
                    <a:pt x="0" y="929468"/>
                  </a:cubicBezTo>
                  <a:close/>
                  <a:moveTo>
                    <a:pt x="756084" y="0"/>
                  </a:moveTo>
                  <a:cubicBezTo>
                    <a:pt x="882780" y="0"/>
                    <a:pt x="985487" y="94939"/>
                    <a:pt x="985487" y="212052"/>
                  </a:cubicBezTo>
                  <a:cubicBezTo>
                    <a:pt x="985487" y="329165"/>
                    <a:pt x="882780" y="424104"/>
                    <a:pt x="756084" y="424104"/>
                  </a:cubicBezTo>
                  <a:cubicBezTo>
                    <a:pt x="629388" y="424104"/>
                    <a:pt x="526681" y="329165"/>
                    <a:pt x="526681" y="212052"/>
                  </a:cubicBezTo>
                  <a:cubicBezTo>
                    <a:pt x="526681" y="94939"/>
                    <a:pt x="629388" y="0"/>
                    <a:pt x="756084"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p:cNvSpPr txBox="1"/>
            <p:nvPr/>
          </p:nvSpPr>
          <p:spPr>
            <a:xfrm>
              <a:off x="4625214" y="1596628"/>
              <a:ext cx="1120820" cy="646331"/>
            </a:xfrm>
            <a:prstGeom prst="rect">
              <a:avLst/>
            </a:prstGeom>
            <a:noFill/>
          </p:spPr>
          <p:txBody>
            <a:bodyPr wrap="none" rtlCol="0">
              <a:spAutoFit/>
            </a:bodyPr>
            <a:lstStyle/>
            <a:p>
              <a:pPr algn="ctr"/>
              <a:r>
                <a:rPr lang="de-DE" b="1" dirty="0">
                  <a:solidFill>
                    <a:schemeClr val="bg1"/>
                  </a:solidFill>
                </a:rPr>
                <a:t>Biblische</a:t>
              </a:r>
              <a:br>
                <a:rPr lang="de-DE" b="1" dirty="0">
                  <a:solidFill>
                    <a:schemeClr val="bg1"/>
                  </a:solidFill>
                </a:rPr>
              </a:br>
              <a:r>
                <a:rPr lang="de-DE" b="1" dirty="0">
                  <a:solidFill>
                    <a:schemeClr val="bg1"/>
                  </a:solidFill>
                </a:rPr>
                <a:t>Theologie</a:t>
              </a:r>
            </a:p>
          </p:txBody>
        </p:sp>
      </p:grpSp>
      <p:grpSp>
        <p:nvGrpSpPr>
          <p:cNvPr id="66" name="Gruppieren 65"/>
          <p:cNvGrpSpPr/>
          <p:nvPr/>
        </p:nvGrpSpPr>
        <p:grpSpPr>
          <a:xfrm>
            <a:off x="6806612" y="1166787"/>
            <a:ext cx="1223915" cy="1116994"/>
            <a:chOff x="6806612" y="1166787"/>
            <a:chExt cx="1223915" cy="1116994"/>
          </a:xfrm>
        </p:grpSpPr>
        <p:sp>
          <p:nvSpPr>
            <p:cNvPr id="47" name="Ellipse 11"/>
            <p:cNvSpPr/>
            <p:nvPr/>
          </p:nvSpPr>
          <p:spPr>
            <a:xfrm rot="1231650">
              <a:off x="6806612" y="1166787"/>
              <a:ext cx="1223915" cy="1116994"/>
            </a:xfrm>
            <a:custGeom>
              <a:avLst/>
              <a:gdLst/>
              <a:ahLst/>
              <a:cxnLst/>
              <a:rect l="l" t="t" r="r" b="b"/>
              <a:pathLst>
                <a:path w="1970974" h="1864264">
                  <a:moveTo>
                    <a:pt x="1741571" y="932132"/>
                  </a:moveTo>
                  <a:cubicBezTo>
                    <a:pt x="1868267" y="932132"/>
                    <a:pt x="1970974" y="1027071"/>
                    <a:pt x="1970974" y="1144184"/>
                  </a:cubicBezTo>
                  <a:cubicBezTo>
                    <a:pt x="1970974" y="1261297"/>
                    <a:pt x="1868267" y="1356236"/>
                    <a:pt x="1741571" y="1356236"/>
                  </a:cubicBezTo>
                  <a:cubicBezTo>
                    <a:pt x="1614875" y="1356236"/>
                    <a:pt x="1512168" y="1261297"/>
                    <a:pt x="1512168" y="1144184"/>
                  </a:cubicBezTo>
                  <a:cubicBezTo>
                    <a:pt x="1512168" y="1027071"/>
                    <a:pt x="1614875" y="932132"/>
                    <a:pt x="1741571" y="932132"/>
                  </a:cubicBezTo>
                  <a:close/>
                  <a:moveTo>
                    <a:pt x="0" y="424104"/>
                  </a:moveTo>
                  <a:lnTo>
                    <a:pt x="756084" y="424104"/>
                  </a:lnTo>
                  <a:lnTo>
                    <a:pt x="1512168" y="424104"/>
                  </a:lnTo>
                  <a:lnTo>
                    <a:pt x="1512168" y="1144184"/>
                  </a:lnTo>
                  <a:lnTo>
                    <a:pt x="1512168" y="1864264"/>
                  </a:lnTo>
                  <a:lnTo>
                    <a:pt x="0" y="1864264"/>
                  </a:lnTo>
                  <a:lnTo>
                    <a:pt x="0" y="1361450"/>
                  </a:lnTo>
                  <a:lnTo>
                    <a:pt x="19844" y="1363469"/>
                  </a:lnTo>
                  <a:cubicBezTo>
                    <a:pt x="139151" y="1363469"/>
                    <a:pt x="235868" y="1265863"/>
                    <a:pt x="235868" y="1145459"/>
                  </a:cubicBezTo>
                  <a:cubicBezTo>
                    <a:pt x="235868" y="1025055"/>
                    <a:pt x="139151" y="927449"/>
                    <a:pt x="19844" y="927449"/>
                  </a:cubicBezTo>
                  <a:cubicBezTo>
                    <a:pt x="13119" y="927449"/>
                    <a:pt x="6466" y="927759"/>
                    <a:pt x="0" y="929468"/>
                  </a:cubicBezTo>
                  <a:close/>
                  <a:moveTo>
                    <a:pt x="756084" y="0"/>
                  </a:moveTo>
                  <a:cubicBezTo>
                    <a:pt x="882780" y="0"/>
                    <a:pt x="985487" y="94939"/>
                    <a:pt x="985487" y="212052"/>
                  </a:cubicBezTo>
                  <a:cubicBezTo>
                    <a:pt x="985487" y="329165"/>
                    <a:pt x="882780" y="424104"/>
                    <a:pt x="756084" y="424104"/>
                  </a:cubicBezTo>
                  <a:cubicBezTo>
                    <a:pt x="629388" y="424104"/>
                    <a:pt x="526681" y="329165"/>
                    <a:pt x="526681" y="212052"/>
                  </a:cubicBezTo>
                  <a:cubicBezTo>
                    <a:pt x="526681" y="94939"/>
                    <a:pt x="629388" y="0"/>
                    <a:pt x="756084"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9" name="Textfeld 48"/>
            <p:cNvSpPr txBox="1"/>
            <p:nvPr/>
          </p:nvSpPr>
          <p:spPr>
            <a:xfrm rot="1229863">
              <a:off x="6854755" y="1494452"/>
              <a:ext cx="836062" cy="461665"/>
            </a:xfrm>
            <a:prstGeom prst="rect">
              <a:avLst/>
            </a:prstGeom>
            <a:noFill/>
          </p:spPr>
          <p:txBody>
            <a:bodyPr wrap="none" rtlCol="0">
              <a:spAutoFit/>
            </a:bodyPr>
            <a:lstStyle/>
            <a:p>
              <a:pPr algn="ctr"/>
              <a:r>
                <a:rPr lang="de-DE" sz="1200" dirty="0">
                  <a:solidFill>
                    <a:schemeClr val="bg1"/>
                  </a:solidFill>
                </a:rPr>
                <a:t>Neues</a:t>
              </a:r>
              <a:br>
                <a:rPr lang="de-DE" sz="1200" dirty="0">
                  <a:solidFill>
                    <a:schemeClr val="bg1"/>
                  </a:solidFill>
                </a:rPr>
              </a:br>
              <a:r>
                <a:rPr lang="de-DE" sz="1200" dirty="0">
                  <a:solidFill>
                    <a:schemeClr val="bg1"/>
                  </a:solidFill>
                </a:rPr>
                <a:t>Testament</a:t>
              </a:r>
            </a:p>
          </p:txBody>
        </p:sp>
      </p:grpSp>
      <p:grpSp>
        <p:nvGrpSpPr>
          <p:cNvPr id="65" name="Gruppieren 64"/>
          <p:cNvGrpSpPr/>
          <p:nvPr/>
        </p:nvGrpSpPr>
        <p:grpSpPr>
          <a:xfrm>
            <a:off x="5720790" y="200574"/>
            <a:ext cx="1223915" cy="1116994"/>
            <a:chOff x="5720790" y="200574"/>
            <a:chExt cx="1223915" cy="1116994"/>
          </a:xfrm>
        </p:grpSpPr>
        <p:sp>
          <p:nvSpPr>
            <p:cNvPr id="48" name="Ellipse 11"/>
            <p:cNvSpPr/>
            <p:nvPr/>
          </p:nvSpPr>
          <p:spPr>
            <a:xfrm rot="616530">
              <a:off x="5720790" y="200574"/>
              <a:ext cx="1223915" cy="1116994"/>
            </a:xfrm>
            <a:custGeom>
              <a:avLst/>
              <a:gdLst/>
              <a:ahLst/>
              <a:cxnLst/>
              <a:rect l="l" t="t" r="r" b="b"/>
              <a:pathLst>
                <a:path w="1223915" h="1116994">
                  <a:moveTo>
                    <a:pt x="1081463" y="558497"/>
                  </a:moveTo>
                  <a:cubicBezTo>
                    <a:pt x="1160137" y="558497"/>
                    <a:pt x="1223915" y="615381"/>
                    <a:pt x="1223915" y="685550"/>
                  </a:cubicBezTo>
                  <a:cubicBezTo>
                    <a:pt x="1223915" y="755720"/>
                    <a:pt x="1160137" y="812604"/>
                    <a:pt x="1081463" y="812604"/>
                  </a:cubicBezTo>
                  <a:cubicBezTo>
                    <a:pt x="1002789" y="812604"/>
                    <a:pt x="939011" y="755720"/>
                    <a:pt x="939011" y="685550"/>
                  </a:cubicBezTo>
                  <a:cubicBezTo>
                    <a:pt x="939011" y="615381"/>
                    <a:pt x="1002789" y="558497"/>
                    <a:pt x="1081463" y="558497"/>
                  </a:cubicBezTo>
                  <a:close/>
                  <a:moveTo>
                    <a:pt x="0" y="254107"/>
                  </a:moveTo>
                  <a:lnTo>
                    <a:pt x="469505" y="254107"/>
                  </a:lnTo>
                  <a:lnTo>
                    <a:pt x="939011" y="254107"/>
                  </a:lnTo>
                  <a:lnTo>
                    <a:pt x="939011" y="685550"/>
                  </a:lnTo>
                  <a:lnTo>
                    <a:pt x="939011" y="1116994"/>
                  </a:lnTo>
                  <a:lnTo>
                    <a:pt x="611603" y="1116994"/>
                  </a:lnTo>
                  <a:lnTo>
                    <a:pt x="611957" y="1115099"/>
                  </a:lnTo>
                  <a:cubicBezTo>
                    <a:pt x="611957" y="1035561"/>
                    <a:pt x="552295" y="971083"/>
                    <a:pt x="478699" y="971083"/>
                  </a:cubicBezTo>
                  <a:cubicBezTo>
                    <a:pt x="405103" y="971083"/>
                    <a:pt x="345441" y="1035561"/>
                    <a:pt x="345441" y="1115099"/>
                  </a:cubicBezTo>
                  <a:cubicBezTo>
                    <a:pt x="345441" y="1115733"/>
                    <a:pt x="345445" y="1116366"/>
                    <a:pt x="345795" y="1116994"/>
                  </a:cubicBezTo>
                  <a:lnTo>
                    <a:pt x="0" y="1116994"/>
                  </a:lnTo>
                  <a:lnTo>
                    <a:pt x="0" y="815728"/>
                  </a:lnTo>
                  <a:lnTo>
                    <a:pt x="12323" y="816937"/>
                  </a:lnTo>
                  <a:cubicBezTo>
                    <a:pt x="86409" y="816937"/>
                    <a:pt x="146467" y="758456"/>
                    <a:pt x="146467" y="686314"/>
                  </a:cubicBezTo>
                  <a:cubicBezTo>
                    <a:pt x="146467" y="614173"/>
                    <a:pt x="86409" y="555691"/>
                    <a:pt x="12323" y="555691"/>
                  </a:cubicBezTo>
                  <a:cubicBezTo>
                    <a:pt x="8147" y="555691"/>
                    <a:pt x="4015" y="555877"/>
                    <a:pt x="0" y="556901"/>
                  </a:cubicBezTo>
                  <a:close/>
                  <a:moveTo>
                    <a:pt x="469505" y="0"/>
                  </a:moveTo>
                  <a:cubicBezTo>
                    <a:pt x="548180" y="0"/>
                    <a:pt x="611958" y="56884"/>
                    <a:pt x="611958" y="127053"/>
                  </a:cubicBezTo>
                  <a:cubicBezTo>
                    <a:pt x="611958" y="197223"/>
                    <a:pt x="548180" y="254107"/>
                    <a:pt x="469505" y="254107"/>
                  </a:cubicBezTo>
                  <a:cubicBezTo>
                    <a:pt x="390831" y="254107"/>
                    <a:pt x="327053" y="197223"/>
                    <a:pt x="327053" y="127053"/>
                  </a:cubicBezTo>
                  <a:cubicBezTo>
                    <a:pt x="327053" y="56884"/>
                    <a:pt x="390831" y="0"/>
                    <a:pt x="469505" y="0"/>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50" name="Textfeld 49"/>
            <p:cNvSpPr txBox="1"/>
            <p:nvPr/>
          </p:nvSpPr>
          <p:spPr>
            <a:xfrm rot="579395">
              <a:off x="5784666" y="528238"/>
              <a:ext cx="836062" cy="461665"/>
            </a:xfrm>
            <a:prstGeom prst="rect">
              <a:avLst/>
            </a:prstGeom>
            <a:noFill/>
          </p:spPr>
          <p:txBody>
            <a:bodyPr wrap="none" rtlCol="0">
              <a:spAutoFit/>
            </a:bodyPr>
            <a:lstStyle/>
            <a:p>
              <a:pPr algn="ctr"/>
              <a:r>
                <a:rPr lang="de-DE" sz="1200" dirty="0">
                  <a:solidFill>
                    <a:schemeClr val="bg1"/>
                  </a:solidFill>
                </a:rPr>
                <a:t>Altes</a:t>
              </a:r>
              <a:br>
                <a:rPr lang="de-DE" sz="1200" dirty="0">
                  <a:solidFill>
                    <a:schemeClr val="bg1"/>
                  </a:solidFill>
                </a:rPr>
              </a:br>
              <a:r>
                <a:rPr lang="de-DE" sz="1200" dirty="0">
                  <a:solidFill>
                    <a:schemeClr val="bg1"/>
                  </a:solidFill>
                </a:rPr>
                <a:t>Testament</a:t>
              </a:r>
            </a:p>
          </p:txBody>
        </p:sp>
      </p:grpSp>
      <p:grpSp>
        <p:nvGrpSpPr>
          <p:cNvPr id="68" name="Gruppieren 67"/>
          <p:cNvGrpSpPr/>
          <p:nvPr/>
        </p:nvGrpSpPr>
        <p:grpSpPr>
          <a:xfrm>
            <a:off x="7798501" y="4013474"/>
            <a:ext cx="1301198" cy="1375113"/>
            <a:chOff x="7798501" y="4013474"/>
            <a:chExt cx="1301198" cy="1375113"/>
          </a:xfrm>
        </p:grpSpPr>
        <p:sp>
          <p:nvSpPr>
            <p:cNvPr id="51" name="Rechteck 22"/>
            <p:cNvSpPr/>
            <p:nvPr/>
          </p:nvSpPr>
          <p:spPr>
            <a:xfrm rot="18180583">
              <a:off x="7761543" y="4050432"/>
              <a:ext cx="1375113" cy="1301198"/>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p:cNvSpPr txBox="1"/>
            <p:nvPr/>
          </p:nvSpPr>
          <p:spPr>
            <a:xfrm rot="18170003">
              <a:off x="7861300" y="4563964"/>
              <a:ext cx="845552" cy="461665"/>
            </a:xfrm>
            <a:prstGeom prst="rect">
              <a:avLst/>
            </a:prstGeom>
            <a:noFill/>
          </p:spPr>
          <p:txBody>
            <a:bodyPr wrap="none" rtlCol="0">
              <a:spAutoFit/>
            </a:bodyPr>
            <a:lstStyle/>
            <a:p>
              <a:pPr algn="ctr"/>
              <a:r>
                <a:rPr lang="de-DE" sz="1200" dirty="0">
                  <a:solidFill>
                    <a:schemeClr val="bg1"/>
                  </a:solidFill>
                </a:rPr>
                <a:t>Kirchen-</a:t>
              </a:r>
              <a:br>
                <a:rPr lang="de-DE" sz="1200" dirty="0">
                  <a:solidFill>
                    <a:schemeClr val="bg1"/>
                  </a:solidFill>
                </a:rPr>
              </a:br>
              <a:r>
                <a:rPr lang="de-DE" sz="1200" dirty="0" err="1">
                  <a:solidFill>
                    <a:schemeClr val="bg1"/>
                  </a:solidFill>
                </a:rPr>
                <a:t>geschichte</a:t>
              </a:r>
              <a:endParaRPr lang="de-DE" sz="1200" dirty="0">
                <a:solidFill>
                  <a:schemeClr val="bg1"/>
                </a:solidFill>
              </a:endParaRPr>
            </a:p>
          </p:txBody>
        </p:sp>
      </p:grpSp>
      <p:grpSp>
        <p:nvGrpSpPr>
          <p:cNvPr id="69" name="Gruppieren 68"/>
          <p:cNvGrpSpPr/>
          <p:nvPr/>
        </p:nvGrpSpPr>
        <p:grpSpPr>
          <a:xfrm>
            <a:off x="6346959" y="4980996"/>
            <a:ext cx="1375113" cy="1301198"/>
            <a:chOff x="6346959" y="4980996"/>
            <a:chExt cx="1375113" cy="1301198"/>
          </a:xfrm>
        </p:grpSpPr>
        <p:sp>
          <p:nvSpPr>
            <p:cNvPr id="52" name="Rechteck 22"/>
            <p:cNvSpPr/>
            <p:nvPr/>
          </p:nvSpPr>
          <p:spPr>
            <a:xfrm rot="19083945">
              <a:off x="6346959" y="4980996"/>
              <a:ext cx="1375113" cy="1301198"/>
            </a:xfrm>
            <a:custGeom>
              <a:avLst/>
              <a:gdLst/>
              <a:ahLst/>
              <a:cxnLst/>
              <a:rect l="l" t="t" r="r" b="b"/>
              <a:pathLst>
                <a:path w="1910283" h="1836204">
                  <a:moveTo>
                    <a:pt x="0" y="0"/>
                  </a:moveTo>
                  <a:lnTo>
                    <a:pt x="576062" y="0"/>
                  </a:lnTo>
                  <a:cubicBezTo>
                    <a:pt x="542283" y="32693"/>
                    <a:pt x="523093" y="77300"/>
                    <a:pt x="523093" y="126015"/>
                  </a:cubicBezTo>
                  <a:cubicBezTo>
                    <a:pt x="523093" y="235380"/>
                    <a:pt x="619810" y="324037"/>
                    <a:pt x="739117" y="324037"/>
                  </a:cubicBezTo>
                  <a:cubicBezTo>
                    <a:pt x="858424" y="324037"/>
                    <a:pt x="955141" y="235380"/>
                    <a:pt x="955141" y="126015"/>
                  </a:cubicBezTo>
                  <a:cubicBezTo>
                    <a:pt x="955141" y="77300"/>
                    <a:pt x="935951" y="32693"/>
                    <a:pt x="902172" y="0"/>
                  </a:cubicBezTo>
                  <a:lnTo>
                    <a:pt x="1505694" y="0"/>
                  </a:lnTo>
                  <a:lnTo>
                    <a:pt x="1505694" y="629586"/>
                  </a:lnTo>
                  <a:cubicBezTo>
                    <a:pt x="1539464" y="559829"/>
                    <a:pt x="1611416" y="513196"/>
                    <a:pt x="1694259" y="513196"/>
                  </a:cubicBezTo>
                  <a:cubicBezTo>
                    <a:pt x="1813566" y="513196"/>
                    <a:pt x="1910283" y="609913"/>
                    <a:pt x="1910283" y="729220"/>
                  </a:cubicBezTo>
                  <a:cubicBezTo>
                    <a:pt x="1910283" y="848527"/>
                    <a:pt x="1813566" y="945244"/>
                    <a:pt x="1694259" y="945244"/>
                  </a:cubicBezTo>
                  <a:cubicBezTo>
                    <a:pt x="1611416" y="945244"/>
                    <a:pt x="1539464" y="898612"/>
                    <a:pt x="1505694" y="828855"/>
                  </a:cubicBezTo>
                  <a:lnTo>
                    <a:pt x="1505694" y="1458441"/>
                  </a:lnTo>
                  <a:lnTo>
                    <a:pt x="841334" y="1458441"/>
                  </a:lnTo>
                  <a:cubicBezTo>
                    <a:pt x="916676" y="1488674"/>
                    <a:pt x="968871" y="1557840"/>
                    <a:pt x="968871" y="1638182"/>
                  </a:cubicBezTo>
                  <a:cubicBezTo>
                    <a:pt x="968871" y="1747547"/>
                    <a:pt x="872154" y="1836204"/>
                    <a:pt x="752847" y="1836204"/>
                  </a:cubicBezTo>
                  <a:cubicBezTo>
                    <a:pt x="633540" y="1836204"/>
                    <a:pt x="536823" y="1747547"/>
                    <a:pt x="536823" y="1638182"/>
                  </a:cubicBezTo>
                  <a:cubicBezTo>
                    <a:pt x="536823" y="1557840"/>
                    <a:pt x="589019" y="1488674"/>
                    <a:pt x="664361" y="1458441"/>
                  </a:cubicBezTo>
                  <a:lnTo>
                    <a:pt x="0" y="1458441"/>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rot="19108198">
              <a:off x="6455996" y="5469722"/>
              <a:ext cx="846707" cy="461665"/>
            </a:xfrm>
            <a:prstGeom prst="rect">
              <a:avLst/>
            </a:prstGeom>
            <a:noFill/>
          </p:spPr>
          <p:txBody>
            <a:bodyPr wrap="none" rtlCol="0">
              <a:spAutoFit/>
            </a:bodyPr>
            <a:lstStyle/>
            <a:p>
              <a:pPr algn="ctr"/>
              <a:r>
                <a:rPr lang="de-DE" sz="1200" dirty="0">
                  <a:solidFill>
                    <a:schemeClr val="bg1"/>
                  </a:solidFill>
                </a:rPr>
                <a:t>Theologie-</a:t>
              </a:r>
              <a:br>
                <a:rPr lang="de-DE" sz="1200" dirty="0">
                  <a:solidFill>
                    <a:schemeClr val="bg1"/>
                  </a:solidFill>
                </a:rPr>
              </a:br>
              <a:r>
                <a:rPr lang="de-DE" sz="1200" dirty="0" err="1">
                  <a:solidFill>
                    <a:schemeClr val="bg1"/>
                  </a:solidFill>
                </a:rPr>
                <a:t>geschichte</a:t>
              </a:r>
              <a:endParaRPr lang="de-DE" sz="1200" dirty="0">
                <a:solidFill>
                  <a:schemeClr val="bg1"/>
                </a:solidFill>
              </a:endParaRPr>
            </a:p>
          </p:txBody>
        </p:sp>
      </p:grpSp>
      <p:grpSp>
        <p:nvGrpSpPr>
          <p:cNvPr id="71" name="Gruppieren 70"/>
          <p:cNvGrpSpPr/>
          <p:nvPr/>
        </p:nvGrpSpPr>
        <p:grpSpPr>
          <a:xfrm>
            <a:off x="2560401" y="4794796"/>
            <a:ext cx="1109751" cy="1084532"/>
            <a:chOff x="2560401" y="4794796"/>
            <a:chExt cx="1109751" cy="1084532"/>
          </a:xfrm>
        </p:grpSpPr>
        <p:sp>
          <p:nvSpPr>
            <p:cNvPr id="55" name="Ellipse 11"/>
            <p:cNvSpPr/>
            <p:nvPr/>
          </p:nvSpPr>
          <p:spPr>
            <a:xfrm rot="10800000">
              <a:off x="2560401" y="4794796"/>
              <a:ext cx="1109751" cy="1084532"/>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p:nvSpPr>
          <p:spPr>
            <a:xfrm>
              <a:off x="2952453" y="5062584"/>
              <a:ext cx="495457" cy="276999"/>
            </a:xfrm>
            <a:prstGeom prst="rect">
              <a:avLst/>
            </a:prstGeom>
            <a:noFill/>
          </p:spPr>
          <p:txBody>
            <a:bodyPr wrap="none" rtlCol="0">
              <a:spAutoFit/>
            </a:bodyPr>
            <a:lstStyle/>
            <a:p>
              <a:pPr algn="ctr"/>
              <a:r>
                <a:rPr lang="de-DE" sz="1200" dirty="0">
                  <a:solidFill>
                    <a:schemeClr val="bg1"/>
                  </a:solidFill>
                </a:rPr>
                <a:t>Ethik</a:t>
              </a:r>
            </a:p>
          </p:txBody>
        </p:sp>
      </p:grpSp>
      <p:grpSp>
        <p:nvGrpSpPr>
          <p:cNvPr id="70" name="Gruppieren 69"/>
          <p:cNvGrpSpPr/>
          <p:nvPr/>
        </p:nvGrpSpPr>
        <p:grpSpPr>
          <a:xfrm>
            <a:off x="3656962" y="5876221"/>
            <a:ext cx="1109751" cy="1087639"/>
            <a:chOff x="3656962" y="5876221"/>
            <a:chExt cx="1109751" cy="1087639"/>
          </a:xfrm>
        </p:grpSpPr>
        <p:sp>
          <p:nvSpPr>
            <p:cNvPr id="56" name="Ellipse 11"/>
            <p:cNvSpPr/>
            <p:nvPr/>
          </p:nvSpPr>
          <p:spPr>
            <a:xfrm rot="8430535">
              <a:off x="3656962" y="5879328"/>
              <a:ext cx="1109751" cy="1084532"/>
            </a:xfrm>
            <a:custGeom>
              <a:avLst/>
              <a:gdLst/>
              <a:ahLst/>
              <a:cxnLst/>
              <a:rect l="l" t="t" r="r" b="b"/>
              <a:pathLst>
                <a:path w="1970974" h="1864264">
                  <a:moveTo>
                    <a:pt x="756084" y="424104"/>
                  </a:moveTo>
                  <a:cubicBezTo>
                    <a:pt x="629388" y="424104"/>
                    <a:pt x="526681" y="329165"/>
                    <a:pt x="526681" y="212052"/>
                  </a:cubicBezTo>
                  <a:cubicBezTo>
                    <a:pt x="526681" y="94939"/>
                    <a:pt x="629388" y="0"/>
                    <a:pt x="756084" y="0"/>
                  </a:cubicBezTo>
                  <a:cubicBezTo>
                    <a:pt x="882780" y="0"/>
                    <a:pt x="985487" y="94939"/>
                    <a:pt x="985487" y="212052"/>
                  </a:cubicBezTo>
                  <a:cubicBezTo>
                    <a:pt x="985487" y="329165"/>
                    <a:pt x="882780" y="424104"/>
                    <a:pt x="756084" y="424104"/>
                  </a:cubicBezTo>
                  <a:close/>
                  <a:moveTo>
                    <a:pt x="1741571" y="1356236"/>
                  </a:moveTo>
                  <a:cubicBezTo>
                    <a:pt x="1614875" y="1356236"/>
                    <a:pt x="1512168" y="1261297"/>
                    <a:pt x="1512168" y="1144184"/>
                  </a:cubicBezTo>
                  <a:cubicBezTo>
                    <a:pt x="1512168" y="1027071"/>
                    <a:pt x="1614875" y="932132"/>
                    <a:pt x="1741571" y="932132"/>
                  </a:cubicBezTo>
                  <a:cubicBezTo>
                    <a:pt x="1868267" y="932132"/>
                    <a:pt x="1970974" y="1027071"/>
                    <a:pt x="1970974" y="1144184"/>
                  </a:cubicBezTo>
                  <a:cubicBezTo>
                    <a:pt x="1970974" y="1261297"/>
                    <a:pt x="1868267" y="1356236"/>
                    <a:pt x="1741571" y="1356236"/>
                  </a:cubicBezTo>
                  <a:close/>
                  <a:moveTo>
                    <a:pt x="1512168" y="1864264"/>
                  </a:moveTo>
                  <a:lnTo>
                    <a:pt x="0" y="1864264"/>
                  </a:lnTo>
                  <a:lnTo>
                    <a:pt x="0" y="1319203"/>
                  </a:lnTo>
                  <a:cubicBezTo>
                    <a:pt x="34507" y="1350894"/>
                    <a:pt x="80680" y="1368152"/>
                    <a:pt x="130848" y="1368152"/>
                  </a:cubicBezTo>
                  <a:cubicBezTo>
                    <a:pt x="250155" y="1368152"/>
                    <a:pt x="346872" y="1270546"/>
                    <a:pt x="346872" y="1150142"/>
                  </a:cubicBezTo>
                  <a:cubicBezTo>
                    <a:pt x="346872" y="1029738"/>
                    <a:pt x="250155" y="932132"/>
                    <a:pt x="130848" y="932132"/>
                  </a:cubicBezTo>
                  <a:cubicBezTo>
                    <a:pt x="80680" y="932132"/>
                    <a:pt x="34507" y="949390"/>
                    <a:pt x="0" y="981082"/>
                  </a:cubicBezTo>
                  <a:lnTo>
                    <a:pt x="0" y="424104"/>
                  </a:lnTo>
                  <a:lnTo>
                    <a:pt x="756084" y="424104"/>
                  </a:lnTo>
                  <a:lnTo>
                    <a:pt x="1512168" y="424104"/>
                  </a:lnTo>
                  <a:lnTo>
                    <a:pt x="1512168" y="1144184"/>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p:cNvSpPr txBox="1"/>
            <p:nvPr/>
          </p:nvSpPr>
          <p:spPr>
            <a:xfrm rot="2995556">
              <a:off x="3818843" y="6130714"/>
              <a:ext cx="785985" cy="276999"/>
            </a:xfrm>
            <a:prstGeom prst="rect">
              <a:avLst/>
            </a:prstGeom>
            <a:noFill/>
          </p:spPr>
          <p:txBody>
            <a:bodyPr wrap="none" rtlCol="0">
              <a:spAutoFit/>
            </a:bodyPr>
            <a:lstStyle/>
            <a:p>
              <a:pPr algn="ctr"/>
              <a:r>
                <a:rPr lang="de-DE" sz="1200" dirty="0">
                  <a:solidFill>
                    <a:schemeClr val="bg1"/>
                  </a:solidFill>
                </a:rPr>
                <a:t>Dogmatik</a:t>
              </a:r>
            </a:p>
          </p:txBody>
        </p:sp>
      </p:grpSp>
      <p:sp>
        <p:nvSpPr>
          <p:cNvPr id="60" name="Textfeld 59"/>
          <p:cNvSpPr txBox="1"/>
          <p:nvPr/>
        </p:nvSpPr>
        <p:spPr>
          <a:xfrm rot="20493998">
            <a:off x="2878923" y="1494451"/>
            <a:ext cx="823239" cy="461665"/>
          </a:xfrm>
          <a:prstGeom prst="rect">
            <a:avLst/>
          </a:prstGeom>
          <a:noFill/>
        </p:spPr>
        <p:txBody>
          <a:bodyPr wrap="none" rtlCol="0">
            <a:spAutoFit/>
          </a:bodyPr>
          <a:lstStyle/>
          <a:p>
            <a:pPr algn="ctr"/>
            <a:r>
              <a:rPr lang="de-DE" sz="1200" dirty="0">
                <a:solidFill>
                  <a:schemeClr val="bg1"/>
                </a:solidFill>
              </a:rPr>
              <a:t>Religions-</a:t>
            </a:r>
            <a:br>
              <a:rPr lang="de-DE" sz="1200" dirty="0">
                <a:solidFill>
                  <a:schemeClr val="bg1"/>
                </a:solidFill>
              </a:rPr>
            </a:br>
            <a:r>
              <a:rPr lang="de-DE" sz="1200" dirty="0" err="1">
                <a:solidFill>
                  <a:schemeClr val="bg1"/>
                </a:solidFill>
              </a:rPr>
              <a:t>pädagogik</a:t>
            </a:r>
            <a:endParaRPr lang="de-DE" sz="1200" dirty="0">
              <a:solidFill>
                <a:schemeClr val="bg1"/>
              </a:solidFill>
            </a:endParaRPr>
          </a:p>
        </p:txBody>
      </p:sp>
      <p:grpSp>
        <p:nvGrpSpPr>
          <p:cNvPr id="74" name="Gruppieren 73"/>
          <p:cNvGrpSpPr/>
          <p:nvPr/>
        </p:nvGrpSpPr>
        <p:grpSpPr>
          <a:xfrm>
            <a:off x="2713635" y="1268893"/>
            <a:ext cx="1161592" cy="1168391"/>
            <a:chOff x="2713635" y="1268893"/>
            <a:chExt cx="1161592" cy="1168391"/>
          </a:xfrm>
        </p:grpSpPr>
        <p:sp>
          <p:nvSpPr>
            <p:cNvPr id="61" name="Ellipse 20"/>
            <p:cNvSpPr/>
            <p:nvPr/>
          </p:nvSpPr>
          <p:spPr>
            <a:xfrm rot="20493998">
              <a:off x="2713635" y="1268893"/>
              <a:ext cx="1161592" cy="1168391"/>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Textfeld 61"/>
            <p:cNvSpPr txBox="1"/>
            <p:nvPr/>
          </p:nvSpPr>
          <p:spPr>
            <a:xfrm rot="20493998">
              <a:off x="3031323" y="1646851"/>
              <a:ext cx="823239" cy="461665"/>
            </a:xfrm>
            <a:prstGeom prst="rect">
              <a:avLst/>
            </a:prstGeom>
            <a:noFill/>
          </p:spPr>
          <p:txBody>
            <a:bodyPr wrap="none" rtlCol="0">
              <a:spAutoFit/>
            </a:bodyPr>
            <a:lstStyle/>
            <a:p>
              <a:pPr algn="ctr"/>
              <a:r>
                <a:rPr lang="de-DE" sz="1200" dirty="0">
                  <a:solidFill>
                    <a:schemeClr val="bg1"/>
                  </a:solidFill>
                </a:rPr>
                <a:t>Religions-</a:t>
              </a:r>
              <a:br>
                <a:rPr lang="de-DE" sz="1200" dirty="0">
                  <a:solidFill>
                    <a:schemeClr val="bg1"/>
                  </a:solidFill>
                </a:rPr>
              </a:br>
              <a:r>
                <a:rPr lang="de-DE" sz="1200" dirty="0" err="1">
                  <a:solidFill>
                    <a:schemeClr val="bg1"/>
                  </a:solidFill>
                </a:rPr>
                <a:t>pädagogik</a:t>
              </a:r>
              <a:endParaRPr lang="de-DE" sz="1200" dirty="0">
                <a:solidFill>
                  <a:schemeClr val="bg1"/>
                </a:solidFill>
              </a:endParaRPr>
            </a:p>
          </p:txBody>
        </p:sp>
      </p:grpSp>
      <p:grpSp>
        <p:nvGrpSpPr>
          <p:cNvPr id="73" name="Gruppieren 72"/>
          <p:cNvGrpSpPr/>
          <p:nvPr/>
        </p:nvGrpSpPr>
        <p:grpSpPr>
          <a:xfrm>
            <a:off x="1231999" y="2223108"/>
            <a:ext cx="1168391" cy="1161592"/>
            <a:chOff x="1231999" y="2223108"/>
            <a:chExt cx="1168391" cy="1161592"/>
          </a:xfrm>
        </p:grpSpPr>
        <p:sp>
          <p:nvSpPr>
            <p:cNvPr id="59" name="Ellipse 20"/>
            <p:cNvSpPr/>
            <p:nvPr/>
          </p:nvSpPr>
          <p:spPr>
            <a:xfrm rot="18332932">
              <a:off x="1235399" y="2219708"/>
              <a:ext cx="1161592" cy="1168391"/>
            </a:xfrm>
            <a:custGeom>
              <a:avLst/>
              <a:gdLst/>
              <a:ahLst/>
              <a:cxnLst/>
              <a:rect l="l" t="t" r="r" b="b"/>
              <a:pathLst>
                <a:path w="1954073" h="1864264">
                  <a:moveTo>
                    <a:pt x="1201336" y="0"/>
                  </a:moveTo>
                  <a:cubicBezTo>
                    <a:pt x="1329881" y="0"/>
                    <a:pt x="1434087" y="94939"/>
                    <a:pt x="1434087" y="212052"/>
                  </a:cubicBezTo>
                  <a:cubicBezTo>
                    <a:pt x="1434087" y="321485"/>
                    <a:pt x="1343100" y="411557"/>
                    <a:pt x="1226183" y="421822"/>
                  </a:cubicBezTo>
                  <a:lnTo>
                    <a:pt x="1954073" y="421822"/>
                  </a:lnTo>
                  <a:lnTo>
                    <a:pt x="1954073" y="1864264"/>
                  </a:lnTo>
                  <a:lnTo>
                    <a:pt x="1463426" y="1864264"/>
                  </a:lnTo>
                  <a:cubicBezTo>
                    <a:pt x="1479820" y="1831797"/>
                    <a:pt x="1488572" y="1795048"/>
                    <a:pt x="1488572" y="1756252"/>
                  </a:cubicBezTo>
                  <a:cubicBezTo>
                    <a:pt x="1488572" y="1617061"/>
                    <a:pt x="1375913" y="1504224"/>
                    <a:pt x="1236942" y="1504224"/>
                  </a:cubicBezTo>
                  <a:cubicBezTo>
                    <a:pt x="1097971" y="1504224"/>
                    <a:pt x="985312" y="1617061"/>
                    <a:pt x="985312" y="1756252"/>
                  </a:cubicBezTo>
                  <a:cubicBezTo>
                    <a:pt x="985312" y="1795048"/>
                    <a:pt x="994064" y="1831797"/>
                    <a:pt x="1010458" y="1864264"/>
                  </a:cubicBezTo>
                  <a:lnTo>
                    <a:pt x="448599" y="1864264"/>
                  </a:lnTo>
                  <a:lnTo>
                    <a:pt x="448599" y="1208621"/>
                  </a:lnTo>
                  <a:cubicBezTo>
                    <a:pt x="414691" y="1286969"/>
                    <a:pt x="330802" y="1342206"/>
                    <a:pt x="232751" y="1342206"/>
                  </a:cubicBezTo>
                  <a:cubicBezTo>
                    <a:pt x="104206" y="1342206"/>
                    <a:pt x="0" y="1247267"/>
                    <a:pt x="0" y="1130154"/>
                  </a:cubicBezTo>
                  <a:cubicBezTo>
                    <a:pt x="0" y="1013041"/>
                    <a:pt x="104206" y="918102"/>
                    <a:pt x="232751" y="918102"/>
                  </a:cubicBezTo>
                  <a:cubicBezTo>
                    <a:pt x="330802" y="918102"/>
                    <a:pt x="414691" y="973340"/>
                    <a:pt x="448599" y="1051687"/>
                  </a:cubicBezTo>
                  <a:lnTo>
                    <a:pt x="448599" y="421822"/>
                  </a:lnTo>
                  <a:lnTo>
                    <a:pt x="1176489" y="421822"/>
                  </a:lnTo>
                  <a:cubicBezTo>
                    <a:pt x="1059573" y="411557"/>
                    <a:pt x="968585" y="321485"/>
                    <a:pt x="968585" y="212052"/>
                  </a:cubicBezTo>
                  <a:cubicBezTo>
                    <a:pt x="968585" y="94939"/>
                    <a:pt x="1072791" y="0"/>
                    <a:pt x="1201336" y="0"/>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Textfeld 62"/>
            <p:cNvSpPr txBox="1"/>
            <p:nvPr/>
          </p:nvSpPr>
          <p:spPr>
            <a:xfrm rot="18376217">
              <a:off x="1530028" y="2537450"/>
              <a:ext cx="828367" cy="461665"/>
            </a:xfrm>
            <a:prstGeom prst="rect">
              <a:avLst/>
            </a:prstGeom>
            <a:noFill/>
          </p:spPr>
          <p:txBody>
            <a:bodyPr wrap="none" rtlCol="0">
              <a:spAutoFit/>
            </a:bodyPr>
            <a:lstStyle/>
            <a:p>
              <a:pPr algn="ctr"/>
              <a:r>
                <a:rPr lang="de-DE" sz="1200" dirty="0">
                  <a:solidFill>
                    <a:schemeClr val="bg1"/>
                  </a:solidFill>
                </a:rPr>
                <a:t>Praktische</a:t>
              </a:r>
              <a:br>
                <a:rPr lang="de-DE" sz="1200" dirty="0">
                  <a:solidFill>
                    <a:schemeClr val="bg1"/>
                  </a:solidFill>
                </a:rPr>
              </a:br>
              <a:r>
                <a:rPr lang="de-DE" sz="1200" dirty="0">
                  <a:solidFill>
                    <a:schemeClr val="bg1"/>
                  </a:solidFill>
                </a:rPr>
                <a:t>Theologie</a:t>
              </a:r>
            </a:p>
          </p:txBody>
        </p:sp>
      </p:grpSp>
      <p:sp>
        <p:nvSpPr>
          <p:cNvPr id="42" name="Ellipse 9"/>
          <p:cNvSpPr/>
          <p:nvPr/>
        </p:nvSpPr>
        <p:spPr>
          <a:xfrm>
            <a:off x="3972170" y="2427822"/>
            <a:ext cx="2322816" cy="2260308"/>
          </a:xfrm>
          <a:custGeom>
            <a:avLst/>
            <a:gdLst/>
            <a:ahLst/>
            <a:cxnLst/>
            <a:rect l="l" t="t" r="r" b="b"/>
            <a:pathLst>
              <a:path w="2322816" h="2260308">
                <a:moveTo>
                  <a:pt x="1152162" y="0"/>
                </a:moveTo>
                <a:cubicBezTo>
                  <a:pt x="1281224" y="0"/>
                  <a:pt x="1385850" y="104777"/>
                  <a:pt x="1385850" y="234026"/>
                </a:cubicBezTo>
                <a:cubicBezTo>
                  <a:pt x="1385850" y="314508"/>
                  <a:pt x="1345282" y="385501"/>
                  <a:pt x="1283463" y="427552"/>
                </a:cubicBezTo>
                <a:lnTo>
                  <a:pt x="1908246" y="427552"/>
                </a:lnTo>
                <a:lnTo>
                  <a:pt x="1908246" y="1001134"/>
                </a:lnTo>
                <a:cubicBezTo>
                  <a:pt x="1950262" y="947480"/>
                  <a:pt x="2015745" y="913606"/>
                  <a:pt x="2089128" y="913606"/>
                </a:cubicBezTo>
                <a:cubicBezTo>
                  <a:pt x="2218190" y="913606"/>
                  <a:pt x="2322816" y="1018383"/>
                  <a:pt x="2322816" y="1147632"/>
                </a:cubicBezTo>
                <a:cubicBezTo>
                  <a:pt x="2322816" y="1276881"/>
                  <a:pt x="2218190" y="1381658"/>
                  <a:pt x="2089128" y="1381658"/>
                </a:cubicBezTo>
                <a:cubicBezTo>
                  <a:pt x="2015745" y="1381658"/>
                  <a:pt x="1950262" y="1347785"/>
                  <a:pt x="1908246" y="1294131"/>
                </a:cubicBezTo>
                <a:lnTo>
                  <a:pt x="1908246" y="1867712"/>
                </a:lnTo>
                <a:lnTo>
                  <a:pt x="1323098" y="1867712"/>
                </a:lnTo>
                <a:cubicBezTo>
                  <a:pt x="1362234" y="1908994"/>
                  <a:pt x="1385850" y="1964876"/>
                  <a:pt x="1385850" y="2026282"/>
                </a:cubicBezTo>
                <a:cubicBezTo>
                  <a:pt x="1385850" y="2155531"/>
                  <a:pt x="1281224" y="2260308"/>
                  <a:pt x="1152162" y="2260308"/>
                </a:cubicBezTo>
                <a:cubicBezTo>
                  <a:pt x="1023100" y="2260308"/>
                  <a:pt x="918474" y="2155531"/>
                  <a:pt x="918474" y="2026282"/>
                </a:cubicBezTo>
                <a:cubicBezTo>
                  <a:pt x="918474" y="1964876"/>
                  <a:pt x="942090" y="1908994"/>
                  <a:pt x="981225" y="1867712"/>
                </a:cubicBezTo>
                <a:lnTo>
                  <a:pt x="396078" y="1867712"/>
                </a:lnTo>
                <a:lnTo>
                  <a:pt x="396078" y="1315470"/>
                </a:lnTo>
                <a:cubicBezTo>
                  <a:pt x="354238" y="1356529"/>
                  <a:pt x="296893" y="1381658"/>
                  <a:pt x="233688" y="1381658"/>
                </a:cubicBezTo>
                <a:cubicBezTo>
                  <a:pt x="104626" y="1381658"/>
                  <a:pt x="0" y="1276881"/>
                  <a:pt x="0" y="1147632"/>
                </a:cubicBezTo>
                <a:cubicBezTo>
                  <a:pt x="0" y="1018383"/>
                  <a:pt x="104626" y="913606"/>
                  <a:pt x="233688" y="913606"/>
                </a:cubicBezTo>
                <a:cubicBezTo>
                  <a:pt x="296893" y="913606"/>
                  <a:pt x="354238" y="938735"/>
                  <a:pt x="396078" y="979794"/>
                </a:cubicBezTo>
                <a:lnTo>
                  <a:pt x="396078" y="427552"/>
                </a:lnTo>
                <a:lnTo>
                  <a:pt x="1020861" y="427552"/>
                </a:lnTo>
                <a:cubicBezTo>
                  <a:pt x="959042" y="385501"/>
                  <a:pt x="918474" y="314508"/>
                  <a:pt x="918474" y="234026"/>
                </a:cubicBezTo>
                <a:cubicBezTo>
                  <a:pt x="918474" y="104777"/>
                  <a:pt x="1023100" y="0"/>
                  <a:pt x="1152162" y="0"/>
                </a:cubicBezTo>
                <a:close/>
              </a:path>
            </a:pathLst>
          </a:cu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cap="all" dirty="0"/>
              <a:t>Theologie</a:t>
            </a:r>
          </a:p>
        </p:txBody>
      </p:sp>
      <p:sp>
        <p:nvSpPr>
          <p:cNvPr id="2" name="Foliennummernplatzhalter 1"/>
          <p:cNvSpPr>
            <a:spLocks noGrp="1"/>
          </p:cNvSpPr>
          <p:nvPr>
            <p:ph type="sldNum" sz="quarter" idx="12"/>
          </p:nvPr>
        </p:nvSpPr>
        <p:spPr/>
        <p:txBody>
          <a:bodyPr/>
          <a:lstStyle/>
          <a:p>
            <a:fld id="{3A1DC2E3-8576-454E-A285-24B55D0D9211}" type="slidenum">
              <a:rPr lang="de-DE" smtClean="0"/>
              <a:pPr/>
              <a:t>5</a:t>
            </a:fld>
            <a:endParaRPr lang="de-DE"/>
          </a:p>
        </p:txBody>
      </p:sp>
      <p:pic>
        <p:nvPicPr>
          <p:cNvPr id="5" name="Aufbau Theologie SB">
            <a:hlinkClick r:id="" action="ppaction://media"/>
            <a:extLst>
              <a:ext uri="{FF2B5EF4-FFF2-40B4-BE49-F238E27FC236}">
                <a16:creationId xmlns:a16="http://schemas.microsoft.com/office/drawing/2014/main" id="{448D51AC-9439-4C88-9E02-1A5F65E64A8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76354" y="5910365"/>
            <a:ext cx="487363" cy="487363"/>
          </a:xfrm>
          <a:prstGeom prst="rect">
            <a:avLst/>
          </a:prstGeom>
        </p:spPr>
      </p:pic>
    </p:spTree>
    <p:custDataLst>
      <p:tags r:id="rId1"/>
    </p:custDataLst>
    <p:extLst>
      <p:ext uri="{BB962C8B-B14F-4D97-AF65-F5344CB8AC3E}">
        <p14:creationId xmlns:p14="http://schemas.microsoft.com/office/powerpoint/2010/main" val="3062726377"/>
      </p:ext>
    </p:extLst>
  </p:cSld>
  <p:clrMapOvr>
    <a:masterClrMapping/>
  </p:clrMapOvr>
  <mc:AlternateContent xmlns:mc="http://schemas.openxmlformats.org/markup-compatibility/2006" xmlns:p14="http://schemas.microsoft.com/office/powerpoint/2010/main">
    <mc:Choice Requires="p14">
      <p:transition spd="slow" p14:dur="2000" advTm="153411"/>
    </mc:Choice>
    <mc:Fallback xmlns="">
      <p:transition spd="slow" advTm="153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randombar(horizontal)">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randombar(horizont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randombar(horizontal)">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randombar(horizontal)">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randombar(horizontal)">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randombar(horizontal)">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randombar(horizontal)">
                                      <p:cBhvr>
                                        <p:cTn id="57" dur="500"/>
                                        <p:tgtEl>
                                          <p:spTgt spid="7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randombar(horizontal)">
                                      <p:cBhvr>
                                        <p:cTn id="62" dur="500"/>
                                        <p:tgtEl>
                                          <p:spTgt spid="7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randombar(horizontal)">
                                      <p:cBhvr>
                                        <p:cTn id="67" dur="500"/>
                                        <p:tgtEl>
                                          <p:spTgt spid="74"/>
                                        </p:tgtEl>
                                      </p:cBhvr>
                                    </p:animEffect>
                                  </p:child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137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5"/>
                </p:tgtEl>
              </p:cMediaNode>
            </p:audio>
          </p:childTnLst>
        </p:cTn>
      </p:par>
    </p:tnLst>
    <p:bldLst>
      <p:bldP spid="39"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17" y="1381259"/>
            <a:ext cx="1683981" cy="190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204477" y="1207885"/>
            <a:ext cx="4408771" cy="400110"/>
          </a:xfrm>
          <a:prstGeom prst="rect">
            <a:avLst/>
          </a:prstGeom>
          <a:noFill/>
        </p:spPr>
        <p:txBody>
          <a:bodyPr wrap="none" rtlCol="0">
            <a:spAutoFit/>
          </a:bodyPr>
          <a:lstStyle/>
          <a:p>
            <a:r>
              <a:rPr lang="de-DE" sz="2000" b="1" cap="small" dirty="0">
                <a:solidFill>
                  <a:schemeClr val="bg1">
                    <a:lumMod val="50000"/>
                  </a:schemeClr>
                </a:solidFill>
              </a:rPr>
              <a:t>Professur für Altes und Neues Testament</a:t>
            </a:r>
          </a:p>
        </p:txBody>
      </p:sp>
      <p:sp>
        <p:nvSpPr>
          <p:cNvPr id="10" name="Textfeld 9"/>
          <p:cNvSpPr txBox="1"/>
          <p:nvPr/>
        </p:nvSpPr>
        <p:spPr>
          <a:xfrm>
            <a:off x="4734287" y="3177647"/>
            <a:ext cx="2231060" cy="553998"/>
          </a:xfrm>
          <a:prstGeom prst="rect">
            <a:avLst/>
          </a:prstGeom>
          <a:noFill/>
        </p:spPr>
        <p:txBody>
          <a:bodyPr wrap="none" rtlCol="0">
            <a:spAutoFit/>
          </a:bodyPr>
          <a:lstStyle/>
          <a:p>
            <a:r>
              <a:rPr lang="de-DE" dirty="0"/>
              <a:t>Prof. Dr. Ute Eva Eisen</a:t>
            </a:r>
          </a:p>
          <a:p>
            <a:r>
              <a:rPr lang="de-DE" sz="1200" dirty="0"/>
              <a:t>                </a:t>
            </a:r>
          </a:p>
        </p:txBody>
      </p:sp>
      <p:sp>
        <p:nvSpPr>
          <p:cNvPr id="14" name="Textfeld 13"/>
          <p:cNvSpPr txBox="1"/>
          <p:nvPr/>
        </p:nvSpPr>
        <p:spPr>
          <a:xfrm>
            <a:off x="6254768" y="5510785"/>
            <a:ext cx="1421158" cy="369332"/>
          </a:xfrm>
          <a:prstGeom prst="rect">
            <a:avLst/>
          </a:prstGeom>
          <a:noFill/>
        </p:spPr>
        <p:txBody>
          <a:bodyPr wrap="none" rtlCol="0">
            <a:spAutoFit/>
          </a:bodyPr>
          <a:lstStyle/>
          <a:p>
            <a:r>
              <a:rPr lang="de-DE" dirty="0"/>
              <a:t>Karsten Kopp</a:t>
            </a:r>
          </a:p>
        </p:txBody>
      </p:sp>
      <p:sp>
        <p:nvSpPr>
          <p:cNvPr id="15" name="Textfeld 14"/>
          <p:cNvSpPr txBox="1"/>
          <p:nvPr/>
        </p:nvSpPr>
        <p:spPr>
          <a:xfrm>
            <a:off x="431517" y="3691555"/>
            <a:ext cx="1762021"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sp>
        <p:nvSpPr>
          <p:cNvPr id="16" name="Textfeld 15"/>
          <p:cNvSpPr txBox="1"/>
          <p:nvPr/>
        </p:nvSpPr>
        <p:spPr>
          <a:xfrm>
            <a:off x="5621832" y="3704519"/>
            <a:ext cx="2687029" cy="369332"/>
          </a:xfrm>
          <a:prstGeom prst="rect">
            <a:avLst/>
          </a:prstGeom>
          <a:noFill/>
        </p:spPr>
        <p:txBody>
          <a:bodyPr wrap="square" rtlCol="0">
            <a:spAutoFit/>
          </a:bodyPr>
          <a:lstStyle/>
          <a:p>
            <a:pPr algn="ctr"/>
            <a:r>
              <a:rPr lang="de-DE" cap="small" dirty="0">
                <a:solidFill>
                  <a:schemeClr val="bg1">
                    <a:lumMod val="50000"/>
                  </a:schemeClr>
                </a:solidFill>
              </a:rPr>
              <a:t>Wiss. Hilfskraft</a:t>
            </a:r>
          </a:p>
        </p:txBody>
      </p:sp>
      <p:sp>
        <p:nvSpPr>
          <p:cNvPr id="17" name="Foliennummernplatzhalter 16"/>
          <p:cNvSpPr>
            <a:spLocks noGrp="1"/>
          </p:cNvSpPr>
          <p:nvPr>
            <p:ph type="sldNum" sz="quarter" idx="12"/>
          </p:nvPr>
        </p:nvSpPr>
        <p:spPr/>
        <p:txBody>
          <a:bodyPr/>
          <a:lstStyle/>
          <a:p>
            <a:fld id="{3A1DC2E3-8576-454E-A285-24B55D0D9211}" type="slidenum">
              <a:rPr lang="de-DE" smtClean="0"/>
              <a:pPr/>
              <a:t>6</a:t>
            </a:fld>
            <a:endParaRPr lang="de-DE"/>
          </a:p>
        </p:txBody>
      </p:sp>
      <p:pic>
        <p:nvPicPr>
          <p:cNvPr id="20" name="Grafik 19" descr="Ein Bild, das Person, Mann, Anzug, drinnen enthält.&#10;&#10;Automatisch generierte Beschreibung">
            <a:extLst>
              <a:ext uri="{FF2B5EF4-FFF2-40B4-BE49-F238E27FC236}">
                <a16:creationId xmlns:a16="http://schemas.microsoft.com/office/drawing/2014/main" id="{7BE69CBF-7BE5-4556-A5E1-99875D804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677" y="4098412"/>
            <a:ext cx="1161982" cy="1367037"/>
          </a:xfrm>
          <a:prstGeom prst="rect">
            <a:avLst/>
          </a:prstGeom>
          <a:ln w="3175">
            <a:solidFill>
              <a:schemeClr val="tx1"/>
            </a:solidFill>
          </a:ln>
        </p:spPr>
      </p:pic>
      <p:sp>
        <p:nvSpPr>
          <p:cNvPr id="25" name="Rechteck 24">
            <a:extLst>
              <a:ext uri="{FF2B5EF4-FFF2-40B4-BE49-F238E27FC236}">
                <a16:creationId xmlns:a16="http://schemas.microsoft.com/office/drawing/2014/main" id="{F9BD0899-D929-46B1-AF55-349AE9DBA133}"/>
              </a:ext>
            </a:extLst>
          </p:cNvPr>
          <p:cNvSpPr/>
          <p:nvPr/>
        </p:nvSpPr>
        <p:spPr>
          <a:xfrm>
            <a:off x="431517" y="5465449"/>
            <a:ext cx="2063963" cy="369332"/>
          </a:xfrm>
          <a:prstGeom prst="rect">
            <a:avLst/>
          </a:prstGeom>
        </p:spPr>
        <p:txBody>
          <a:bodyPr wrap="none">
            <a:spAutoFit/>
          </a:bodyPr>
          <a:lstStyle/>
          <a:p>
            <a:r>
              <a:rPr lang="de-DE" dirty="0"/>
              <a:t>Dr. Simon Bellmann</a:t>
            </a:r>
          </a:p>
        </p:txBody>
      </p:sp>
      <p:pic>
        <p:nvPicPr>
          <p:cNvPr id="8" name="Grafik 7">
            <a:extLst>
              <a:ext uri="{FF2B5EF4-FFF2-40B4-BE49-F238E27FC236}">
                <a16:creationId xmlns:a16="http://schemas.microsoft.com/office/drawing/2014/main" id="{BA538787-EEAC-4E21-9A4E-076A1C1F0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131" y="1688009"/>
            <a:ext cx="1071076" cy="1758350"/>
          </a:xfrm>
          <a:prstGeom prst="rect">
            <a:avLst/>
          </a:prstGeom>
          <a:ln w="3175">
            <a:solidFill>
              <a:schemeClr val="tx1"/>
            </a:solidFill>
          </a:ln>
        </p:spPr>
      </p:pic>
      <p:sp>
        <p:nvSpPr>
          <p:cNvPr id="21" name="Textfeld 20">
            <a:extLst>
              <a:ext uri="{FF2B5EF4-FFF2-40B4-BE49-F238E27FC236}">
                <a16:creationId xmlns:a16="http://schemas.microsoft.com/office/drawing/2014/main" id="{848F7661-9018-46BD-AA7F-C727FDB412DA}"/>
              </a:ext>
            </a:extLst>
          </p:cNvPr>
          <p:cNvSpPr txBox="1"/>
          <p:nvPr/>
        </p:nvSpPr>
        <p:spPr>
          <a:xfrm>
            <a:off x="3392489" y="3690892"/>
            <a:ext cx="1927131" cy="369332"/>
          </a:xfrm>
          <a:prstGeom prst="rect">
            <a:avLst/>
          </a:prstGeom>
          <a:noFill/>
        </p:spPr>
        <p:txBody>
          <a:bodyPr wrap="none" rtlCol="0">
            <a:spAutoFit/>
          </a:bodyPr>
          <a:lstStyle/>
          <a:p>
            <a:pPr algn="ctr"/>
            <a:r>
              <a:rPr lang="de-DE" cap="small" dirty="0">
                <a:solidFill>
                  <a:schemeClr val="bg1">
                    <a:lumMod val="50000"/>
                  </a:schemeClr>
                </a:solidFill>
              </a:rPr>
              <a:t>Wiss. Mitarbeiterin</a:t>
            </a:r>
          </a:p>
        </p:txBody>
      </p:sp>
      <p:sp>
        <p:nvSpPr>
          <p:cNvPr id="26" name="Rechteck 25">
            <a:extLst>
              <a:ext uri="{FF2B5EF4-FFF2-40B4-BE49-F238E27FC236}">
                <a16:creationId xmlns:a16="http://schemas.microsoft.com/office/drawing/2014/main" id="{9EFBF77F-F7EF-451A-ADA1-ADC6E177BF72}"/>
              </a:ext>
            </a:extLst>
          </p:cNvPr>
          <p:cNvSpPr/>
          <p:nvPr/>
        </p:nvSpPr>
        <p:spPr>
          <a:xfrm>
            <a:off x="3454589" y="5451633"/>
            <a:ext cx="1802929" cy="369332"/>
          </a:xfrm>
          <a:prstGeom prst="rect">
            <a:avLst/>
          </a:prstGeom>
        </p:spPr>
        <p:txBody>
          <a:bodyPr wrap="none">
            <a:spAutoFit/>
          </a:bodyPr>
          <a:lstStyle/>
          <a:p>
            <a:r>
              <a:rPr lang="de-DE" dirty="0"/>
              <a:t>Paula </a:t>
            </a:r>
            <a:r>
              <a:rPr lang="de-DE" dirty="0" err="1"/>
              <a:t>Kautzmann</a:t>
            </a:r>
            <a:endParaRPr lang="de-DE" dirty="0"/>
          </a:p>
        </p:txBody>
      </p:sp>
      <p:pic>
        <p:nvPicPr>
          <p:cNvPr id="6" name="Grafik 5">
            <a:extLst>
              <a:ext uri="{FF2B5EF4-FFF2-40B4-BE49-F238E27FC236}">
                <a16:creationId xmlns:a16="http://schemas.microsoft.com/office/drawing/2014/main" id="{BECD825B-CC1F-4CC4-8CE4-879C19488C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422" y="4079605"/>
            <a:ext cx="1107505" cy="1403386"/>
          </a:xfrm>
          <a:prstGeom prst="rect">
            <a:avLst/>
          </a:prstGeom>
          <a:ln w="3175">
            <a:solidFill>
              <a:schemeClr val="tx1"/>
            </a:solidFill>
          </a:ln>
        </p:spPr>
      </p:pic>
      <p:pic>
        <p:nvPicPr>
          <p:cNvPr id="11" name="Grafik 10">
            <a:extLst>
              <a:ext uri="{FF2B5EF4-FFF2-40B4-BE49-F238E27FC236}">
                <a16:creationId xmlns:a16="http://schemas.microsoft.com/office/drawing/2014/main" id="{ABB15C63-4459-40B2-BBD8-0FFCDA9E69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0313" y="4061562"/>
            <a:ext cx="1334593" cy="1403386"/>
          </a:xfrm>
          <a:prstGeom prst="rect">
            <a:avLst/>
          </a:prstGeom>
          <a:ln w="3175">
            <a:solidFill>
              <a:schemeClr val="tx1"/>
            </a:solidFill>
          </a:ln>
        </p:spPr>
      </p:pic>
      <p:pic>
        <p:nvPicPr>
          <p:cNvPr id="13" name="AT NT">
            <a:hlinkClick r:id="" action="ppaction://media"/>
            <a:extLst>
              <a:ext uri="{FF2B5EF4-FFF2-40B4-BE49-F238E27FC236}">
                <a16:creationId xmlns:a16="http://schemas.microsoft.com/office/drawing/2014/main" id="{164A27F4-CFCB-4DD4-9902-02623E12BC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65179" y="5874552"/>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36628"/>
    </mc:Choice>
    <mc:Fallback xmlns="">
      <p:transition spd="slow" advTm="3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28" y="866043"/>
            <a:ext cx="3601542" cy="407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267744" y="3217832"/>
            <a:ext cx="6552728" cy="1754326"/>
          </a:xfrm>
          <a:prstGeom prst="rect">
            <a:avLst/>
          </a:prstGeom>
          <a:noFill/>
        </p:spPr>
        <p:txBody>
          <a:bodyPr wrap="square" rtlCol="0">
            <a:spAutoFit/>
          </a:bodyPr>
          <a:lstStyle/>
          <a:p>
            <a:pPr algn="just"/>
            <a:r>
              <a:rPr lang="de-DE" dirty="0">
                <a:solidFill>
                  <a:schemeClr val="bg1">
                    <a:lumMod val="50000"/>
                  </a:schemeClr>
                </a:solidFill>
              </a:rPr>
              <a:t>Aufgabe der </a:t>
            </a:r>
            <a:r>
              <a:rPr lang="de-DE" b="1" dirty="0">
                <a:solidFill>
                  <a:schemeClr val="bg1">
                    <a:lumMod val="50000"/>
                  </a:schemeClr>
                </a:solidFill>
              </a:rPr>
              <a:t>alttestamentlichen und neutestamentlichen Forschung</a:t>
            </a:r>
            <a:r>
              <a:rPr lang="de-DE" dirty="0">
                <a:solidFill>
                  <a:schemeClr val="bg1">
                    <a:lumMod val="50000"/>
                  </a:schemeClr>
                </a:solidFill>
              </a:rPr>
              <a:t> ist es, die Texte in ihrer Eigenart wahrzunehmen, sie aus den Kontexten ihrer Entstehung heraus zu verstehen und gegenüber einer unreflektierten Vereinnahmung zur Geltung zu bringen. Ihre Wirkungsgeschichte wird dabei ebenso wie ihre Bedeutung für die Gegenwart reflektiert. </a:t>
            </a:r>
          </a:p>
        </p:txBody>
      </p:sp>
      <p:sp>
        <p:nvSpPr>
          <p:cNvPr id="3" name="Foliennummernplatzhalter 2"/>
          <p:cNvSpPr>
            <a:spLocks noGrp="1"/>
          </p:cNvSpPr>
          <p:nvPr>
            <p:ph type="sldNum" sz="quarter" idx="12"/>
          </p:nvPr>
        </p:nvSpPr>
        <p:spPr/>
        <p:txBody>
          <a:bodyPr/>
          <a:lstStyle/>
          <a:p>
            <a:fld id="{3A1DC2E3-8576-454E-A285-24B55D0D9211}" type="slidenum">
              <a:rPr lang="de-DE" smtClean="0"/>
              <a:pPr/>
              <a:t>7</a:t>
            </a:fld>
            <a:endParaRPr lang="de-DE"/>
          </a:p>
        </p:txBody>
      </p:sp>
      <p:pic>
        <p:nvPicPr>
          <p:cNvPr id="6" name="Biblische Theologie SB">
            <a:hlinkClick r:id="" action="ppaction://media"/>
            <a:extLst>
              <a:ext uri="{FF2B5EF4-FFF2-40B4-BE49-F238E27FC236}">
                <a16:creationId xmlns:a16="http://schemas.microsoft.com/office/drawing/2014/main" id="{8A433DB5-BB08-4C9D-B15F-E3636A6112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68566" y="5855876"/>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111441"/>
    </mc:Choice>
    <mc:Fallback xmlns="">
      <p:transition spd="slow" advTm="1114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22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3" name="Textfeld 2"/>
          <p:cNvSpPr txBox="1"/>
          <p:nvPr/>
        </p:nvSpPr>
        <p:spPr>
          <a:xfrm>
            <a:off x="2453707" y="1096744"/>
            <a:ext cx="5102744" cy="400110"/>
          </a:xfrm>
          <a:prstGeom prst="rect">
            <a:avLst/>
          </a:prstGeom>
          <a:noFill/>
        </p:spPr>
        <p:txBody>
          <a:bodyPr wrap="none" rtlCol="0">
            <a:spAutoFit/>
          </a:bodyPr>
          <a:lstStyle/>
          <a:p>
            <a:r>
              <a:rPr lang="de-DE" sz="2000" b="1" cap="small" dirty="0">
                <a:solidFill>
                  <a:schemeClr val="bg1">
                    <a:lumMod val="50000"/>
                  </a:schemeClr>
                </a:solidFill>
              </a:rPr>
              <a:t>Professur für Kirchen- und Theologiegeschichte</a:t>
            </a:r>
          </a:p>
        </p:txBody>
      </p:sp>
      <p:sp>
        <p:nvSpPr>
          <p:cNvPr id="5" name="Textfeld 4"/>
          <p:cNvSpPr txBox="1"/>
          <p:nvPr/>
        </p:nvSpPr>
        <p:spPr>
          <a:xfrm>
            <a:off x="805186" y="3424496"/>
            <a:ext cx="1762022" cy="369332"/>
          </a:xfrm>
          <a:prstGeom prst="rect">
            <a:avLst/>
          </a:prstGeom>
          <a:noFill/>
        </p:spPr>
        <p:txBody>
          <a:bodyPr wrap="none" rtlCol="0">
            <a:spAutoFit/>
          </a:bodyPr>
          <a:lstStyle/>
          <a:p>
            <a:pPr algn="ctr"/>
            <a:r>
              <a:rPr lang="de-DE" cap="small" dirty="0">
                <a:solidFill>
                  <a:schemeClr val="bg1">
                    <a:lumMod val="50000"/>
                  </a:schemeClr>
                </a:solidFill>
              </a:rPr>
              <a:t>Wiss. Mitarbeiter</a:t>
            </a:r>
          </a:p>
        </p:txBody>
      </p:sp>
      <p:sp>
        <p:nvSpPr>
          <p:cNvPr id="6" name="Textfeld 5"/>
          <p:cNvSpPr txBox="1"/>
          <p:nvPr/>
        </p:nvSpPr>
        <p:spPr>
          <a:xfrm>
            <a:off x="3507012" y="4897136"/>
            <a:ext cx="1253868" cy="646331"/>
          </a:xfrm>
          <a:prstGeom prst="rect">
            <a:avLst/>
          </a:prstGeom>
          <a:noFill/>
        </p:spPr>
        <p:txBody>
          <a:bodyPr wrap="none" rtlCol="0">
            <a:spAutoFit/>
          </a:bodyPr>
          <a:lstStyle/>
          <a:p>
            <a:pPr algn="ctr"/>
            <a:r>
              <a:rPr lang="de-DE" cap="small" dirty="0">
                <a:solidFill>
                  <a:schemeClr val="bg1">
                    <a:lumMod val="50000"/>
                  </a:schemeClr>
                </a:solidFill>
              </a:rPr>
              <a:t>Stud./Wiss.</a:t>
            </a:r>
            <a:br>
              <a:rPr lang="de-DE" cap="small" dirty="0">
                <a:solidFill>
                  <a:schemeClr val="bg1">
                    <a:lumMod val="50000"/>
                  </a:schemeClr>
                </a:solidFill>
              </a:rPr>
            </a:br>
            <a:r>
              <a:rPr lang="de-DE" cap="small" dirty="0">
                <a:solidFill>
                  <a:schemeClr val="bg1">
                    <a:lumMod val="50000"/>
                  </a:schemeClr>
                </a:solidFill>
              </a:rPr>
              <a:t>Hilfskräfte</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624" y="1124745"/>
            <a:ext cx="1577878" cy="180020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7208" y="1483487"/>
            <a:ext cx="1652151" cy="1800200"/>
          </a:xfrm>
          <a:prstGeom prst="rect">
            <a:avLst/>
          </a:prstGeom>
          <a:ln w="3175">
            <a:solidFill>
              <a:schemeClr val="tx1"/>
            </a:solidFill>
          </a:ln>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739" y="4293096"/>
            <a:ext cx="1475269" cy="1337289"/>
          </a:xfrm>
          <a:prstGeom prst="rect">
            <a:avLst/>
          </a:prstGeom>
          <a:ln w="3175">
            <a:solidFill>
              <a:schemeClr val="tx1"/>
            </a:solidFill>
          </a:ln>
        </p:spPr>
      </p:pic>
      <p:sp>
        <p:nvSpPr>
          <p:cNvPr id="16" name="Textfeld 15"/>
          <p:cNvSpPr txBox="1"/>
          <p:nvPr/>
        </p:nvSpPr>
        <p:spPr>
          <a:xfrm>
            <a:off x="6633816" y="1575366"/>
            <a:ext cx="1565621" cy="369332"/>
          </a:xfrm>
          <a:prstGeom prst="rect">
            <a:avLst/>
          </a:prstGeom>
          <a:noFill/>
        </p:spPr>
        <p:txBody>
          <a:bodyPr wrap="none" rtlCol="0">
            <a:spAutoFit/>
          </a:bodyPr>
          <a:lstStyle/>
          <a:p>
            <a:pPr algn="ctr"/>
            <a:r>
              <a:rPr lang="de-DE" cap="small" dirty="0">
                <a:solidFill>
                  <a:schemeClr val="bg1">
                    <a:lumMod val="50000"/>
                  </a:schemeClr>
                </a:solidFill>
              </a:rPr>
              <a:t>Privatdozentur</a:t>
            </a:r>
          </a:p>
        </p:txBody>
      </p:sp>
      <p:sp>
        <p:nvSpPr>
          <p:cNvPr id="22" name="Foliennummernplatzhalter 21"/>
          <p:cNvSpPr>
            <a:spLocks noGrp="1"/>
          </p:cNvSpPr>
          <p:nvPr>
            <p:ph type="sldNum" sz="quarter" idx="12"/>
          </p:nvPr>
        </p:nvSpPr>
        <p:spPr/>
        <p:txBody>
          <a:bodyPr/>
          <a:lstStyle/>
          <a:p>
            <a:fld id="{3A1DC2E3-8576-454E-A285-24B55D0D9211}" type="slidenum">
              <a:rPr lang="de-DE" smtClean="0"/>
              <a:pPr/>
              <a:t>8</a:t>
            </a:fld>
            <a:endParaRPr lang="de-DE"/>
          </a:p>
        </p:txBody>
      </p:sp>
      <p:sp>
        <p:nvSpPr>
          <p:cNvPr id="25" name="Textfeld 24"/>
          <p:cNvSpPr txBox="1"/>
          <p:nvPr/>
        </p:nvSpPr>
        <p:spPr>
          <a:xfrm>
            <a:off x="6565132" y="5708449"/>
            <a:ext cx="1133259" cy="369332"/>
          </a:xfrm>
          <a:prstGeom prst="rect">
            <a:avLst/>
          </a:prstGeom>
          <a:noFill/>
        </p:spPr>
        <p:txBody>
          <a:bodyPr wrap="none" rtlCol="0">
            <a:spAutoFit/>
          </a:bodyPr>
          <a:lstStyle/>
          <a:p>
            <a:pPr algn="ctr"/>
            <a:r>
              <a:rPr lang="de-DE" dirty="0"/>
              <a:t>Jan Witzel</a:t>
            </a:r>
          </a:p>
        </p:txBody>
      </p:sp>
      <p:pic>
        <p:nvPicPr>
          <p:cNvPr id="2" name="Grafik 1">
            <a:extLst>
              <a:ext uri="{FF2B5EF4-FFF2-40B4-BE49-F238E27FC236}">
                <a16:creationId xmlns:a16="http://schemas.microsoft.com/office/drawing/2014/main" id="{93437B91-12FB-433B-90E0-85DCC2C0F55D}"/>
              </a:ext>
            </a:extLst>
          </p:cNvPr>
          <p:cNvPicPr>
            <a:picLocks noChangeAspect="1"/>
          </p:cNvPicPr>
          <p:nvPr/>
        </p:nvPicPr>
        <p:blipFill>
          <a:blip r:embed="rId7" cstate="print"/>
          <a:stretch>
            <a:fillRect/>
          </a:stretch>
        </p:blipFill>
        <p:spPr>
          <a:xfrm>
            <a:off x="906424" y="3804895"/>
            <a:ext cx="2009392" cy="1339594"/>
          </a:xfrm>
          <a:prstGeom prst="rect">
            <a:avLst/>
          </a:prstGeom>
          <a:ln w="3175">
            <a:solidFill>
              <a:schemeClr val="tx1"/>
            </a:solidFill>
          </a:ln>
        </p:spPr>
      </p:pic>
      <p:pic>
        <p:nvPicPr>
          <p:cNvPr id="26" name="Grafik 25" descr="Ein Bild, das Person, drinnen, Mann, Kleidung enthält.&#10;&#10;Automatisch generierte Beschreibung">
            <a:extLst>
              <a:ext uri="{FF2B5EF4-FFF2-40B4-BE49-F238E27FC236}">
                <a16:creationId xmlns:a16="http://schemas.microsoft.com/office/drawing/2014/main" id="{3F517819-A559-4748-9D1A-F9943C3628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6397" y="1953439"/>
            <a:ext cx="1463040" cy="1578864"/>
          </a:xfrm>
          <a:prstGeom prst="rect">
            <a:avLst/>
          </a:prstGeom>
          <a:ln w="3175">
            <a:solidFill>
              <a:schemeClr val="tx1"/>
            </a:solidFill>
          </a:ln>
        </p:spPr>
      </p:pic>
      <p:sp>
        <p:nvSpPr>
          <p:cNvPr id="27" name="Textfeld 26">
            <a:extLst>
              <a:ext uri="{FF2B5EF4-FFF2-40B4-BE49-F238E27FC236}">
                <a16:creationId xmlns:a16="http://schemas.microsoft.com/office/drawing/2014/main" id="{397083CD-E505-40CF-9C25-5FBE4E9EFA61}"/>
              </a:ext>
            </a:extLst>
          </p:cNvPr>
          <p:cNvSpPr txBox="1"/>
          <p:nvPr/>
        </p:nvSpPr>
        <p:spPr>
          <a:xfrm>
            <a:off x="805186" y="5144489"/>
            <a:ext cx="1204945" cy="369332"/>
          </a:xfrm>
          <a:prstGeom prst="rect">
            <a:avLst/>
          </a:prstGeom>
          <a:noFill/>
        </p:spPr>
        <p:txBody>
          <a:bodyPr wrap="none" rtlCol="0">
            <a:spAutoFit/>
          </a:bodyPr>
          <a:lstStyle/>
          <a:p>
            <a:r>
              <a:rPr lang="de-DE" dirty="0"/>
              <a:t>Jonas Renz</a:t>
            </a:r>
          </a:p>
        </p:txBody>
      </p:sp>
      <p:sp>
        <p:nvSpPr>
          <p:cNvPr id="28" name="Textfeld 27">
            <a:extLst>
              <a:ext uri="{FF2B5EF4-FFF2-40B4-BE49-F238E27FC236}">
                <a16:creationId xmlns:a16="http://schemas.microsoft.com/office/drawing/2014/main" id="{697F1059-11E5-489E-8356-60230BBFB652}"/>
              </a:ext>
            </a:extLst>
          </p:cNvPr>
          <p:cNvSpPr txBox="1"/>
          <p:nvPr/>
        </p:nvSpPr>
        <p:spPr>
          <a:xfrm>
            <a:off x="6633816" y="3566292"/>
            <a:ext cx="2545377" cy="369332"/>
          </a:xfrm>
          <a:prstGeom prst="rect">
            <a:avLst/>
          </a:prstGeom>
          <a:noFill/>
        </p:spPr>
        <p:txBody>
          <a:bodyPr wrap="none" rtlCol="0">
            <a:spAutoFit/>
          </a:bodyPr>
          <a:lstStyle/>
          <a:p>
            <a:r>
              <a:rPr lang="de-DE" dirty="0"/>
              <a:t>PD Dr. Volkmar Ortmann</a:t>
            </a:r>
          </a:p>
        </p:txBody>
      </p:sp>
      <p:sp>
        <p:nvSpPr>
          <p:cNvPr id="20" name="Rechteck 19">
            <a:extLst>
              <a:ext uri="{FF2B5EF4-FFF2-40B4-BE49-F238E27FC236}">
                <a16:creationId xmlns:a16="http://schemas.microsoft.com/office/drawing/2014/main" id="{0528219C-1FB4-4D12-9AC4-052D257BD683}"/>
              </a:ext>
            </a:extLst>
          </p:cNvPr>
          <p:cNvSpPr/>
          <p:nvPr/>
        </p:nvSpPr>
        <p:spPr>
          <a:xfrm>
            <a:off x="4241348" y="2628121"/>
            <a:ext cx="2311852" cy="738664"/>
          </a:xfrm>
          <a:prstGeom prst="rect">
            <a:avLst/>
          </a:prstGeom>
        </p:spPr>
        <p:txBody>
          <a:bodyPr wrap="square">
            <a:spAutoFit/>
          </a:bodyPr>
          <a:lstStyle/>
          <a:p>
            <a:r>
              <a:rPr lang="de-DE" dirty="0"/>
              <a:t>Prof. Dr. Athina </a:t>
            </a:r>
            <a:r>
              <a:rPr lang="de-DE" dirty="0" err="1"/>
              <a:t>Lexutt</a:t>
            </a:r>
            <a:endParaRPr lang="de-DE" dirty="0"/>
          </a:p>
          <a:p>
            <a:endParaRPr lang="de-DE" sz="1200" b="1" dirty="0"/>
          </a:p>
          <a:p>
            <a:r>
              <a:rPr lang="de-DE" sz="1200" b="1" dirty="0"/>
              <a:t>Studienfachberatung</a:t>
            </a:r>
          </a:p>
        </p:txBody>
      </p:sp>
      <p:pic>
        <p:nvPicPr>
          <p:cNvPr id="14" name="Grafik 13">
            <a:extLst>
              <a:ext uri="{FF2B5EF4-FFF2-40B4-BE49-F238E27FC236}">
                <a16:creationId xmlns:a16="http://schemas.microsoft.com/office/drawing/2014/main" id="{2E880164-4FFF-4A0C-A545-86C6D34BF0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3816" y="4308925"/>
            <a:ext cx="962765" cy="1399524"/>
          </a:xfrm>
          <a:prstGeom prst="rect">
            <a:avLst/>
          </a:prstGeom>
          <a:ln w="3175">
            <a:solidFill>
              <a:schemeClr val="tx1"/>
            </a:solidFill>
          </a:ln>
        </p:spPr>
      </p:pic>
      <p:sp>
        <p:nvSpPr>
          <p:cNvPr id="29" name="Textfeld 28">
            <a:extLst>
              <a:ext uri="{FF2B5EF4-FFF2-40B4-BE49-F238E27FC236}">
                <a16:creationId xmlns:a16="http://schemas.microsoft.com/office/drawing/2014/main" id="{463977B0-4F8A-482F-976F-E56A36ED4D90}"/>
              </a:ext>
            </a:extLst>
          </p:cNvPr>
          <p:cNvSpPr txBox="1"/>
          <p:nvPr/>
        </p:nvSpPr>
        <p:spPr>
          <a:xfrm>
            <a:off x="4699336" y="5708449"/>
            <a:ext cx="1227259" cy="369332"/>
          </a:xfrm>
          <a:prstGeom prst="rect">
            <a:avLst/>
          </a:prstGeom>
          <a:noFill/>
        </p:spPr>
        <p:txBody>
          <a:bodyPr wrap="none" rtlCol="0">
            <a:spAutoFit/>
          </a:bodyPr>
          <a:lstStyle/>
          <a:p>
            <a:pPr algn="ctr"/>
            <a:r>
              <a:rPr lang="de-DE" dirty="0"/>
              <a:t>Jakob Stahl</a:t>
            </a:r>
          </a:p>
        </p:txBody>
      </p:sp>
      <p:pic>
        <p:nvPicPr>
          <p:cNvPr id="11" name="KG Personal">
            <a:hlinkClick r:id="" action="ppaction://media"/>
            <a:extLst>
              <a:ext uri="{FF2B5EF4-FFF2-40B4-BE49-F238E27FC236}">
                <a16:creationId xmlns:a16="http://schemas.microsoft.com/office/drawing/2014/main" id="{601A8F2A-4265-448C-B960-8105B157E5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55755" y="5729702"/>
            <a:ext cx="487363" cy="487363"/>
          </a:xfrm>
          <a:prstGeom prst="rect">
            <a:avLst/>
          </a:prstGeom>
        </p:spPr>
      </p:pic>
    </p:spTree>
    <p:extLst>
      <p:ext uri="{BB962C8B-B14F-4D97-AF65-F5344CB8AC3E}">
        <p14:creationId xmlns:p14="http://schemas.microsoft.com/office/powerpoint/2010/main" val="707205290"/>
      </p:ext>
    </p:extLst>
  </p:cSld>
  <p:clrMapOvr>
    <a:masterClrMapping/>
  </p:clrMapOvr>
  <mc:AlternateContent xmlns:mc="http://schemas.openxmlformats.org/markup-compatibility/2006" xmlns:p14="http://schemas.microsoft.com/office/powerpoint/2010/main">
    <mc:Choice Requires="p14">
      <p:transition spd="slow" p14:dur="2000" advTm="56444"/>
    </mc:Choice>
    <mc:Fallback xmlns="">
      <p:transition spd="slow" advTm="5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16632"/>
            <a:ext cx="5763950" cy="738664"/>
          </a:xfrm>
          <a:prstGeom prst="rect">
            <a:avLst/>
          </a:prstGeom>
          <a:noFill/>
        </p:spPr>
        <p:txBody>
          <a:bodyPr wrap="none" rtlCol="0">
            <a:spAutoFit/>
          </a:bodyPr>
          <a:lstStyle/>
          <a:p>
            <a:r>
              <a:rPr lang="de-DE" sz="2400" b="1" cap="small" dirty="0">
                <a:solidFill>
                  <a:schemeClr val="bg1"/>
                </a:solidFill>
              </a:rPr>
              <a:t>Fachbereich 04 </a:t>
            </a:r>
            <a:r>
              <a:rPr lang="de-DE" b="1" cap="small" dirty="0">
                <a:solidFill>
                  <a:schemeClr val="bg1"/>
                </a:solidFill>
              </a:rPr>
              <a:t>– Geschichts- und Kulturwissenschaften</a:t>
            </a:r>
            <a:br>
              <a:rPr lang="de-DE" b="1" cap="small" dirty="0">
                <a:solidFill>
                  <a:schemeClr val="bg1"/>
                </a:solidFill>
              </a:rPr>
            </a:br>
            <a:r>
              <a:rPr lang="de-DE" b="1" cap="small" dirty="0">
                <a:solidFill>
                  <a:schemeClr val="bg1"/>
                </a:solidFill>
              </a:rPr>
              <a:t>Institut für Evangelische Theologie</a:t>
            </a:r>
          </a:p>
        </p:txBody>
      </p:sp>
      <p:sp>
        <p:nvSpPr>
          <p:cNvPr id="2" name="Rechteck 1"/>
          <p:cNvSpPr/>
          <p:nvPr/>
        </p:nvSpPr>
        <p:spPr>
          <a:xfrm>
            <a:off x="2286000" y="2492896"/>
            <a:ext cx="6102424" cy="2862322"/>
          </a:xfrm>
          <a:prstGeom prst="rect">
            <a:avLst/>
          </a:prstGeom>
        </p:spPr>
        <p:txBody>
          <a:bodyPr wrap="square">
            <a:spAutoFit/>
          </a:bodyPr>
          <a:lstStyle/>
          <a:p>
            <a:pPr algn="just"/>
            <a:r>
              <a:rPr lang="de-DE" dirty="0">
                <a:solidFill>
                  <a:schemeClr val="bg1">
                    <a:lumMod val="50000"/>
                  </a:schemeClr>
                </a:solidFill>
              </a:rPr>
              <a:t>Die </a:t>
            </a:r>
            <a:r>
              <a:rPr lang="de-DE" b="1" dirty="0">
                <a:solidFill>
                  <a:schemeClr val="bg1">
                    <a:lumMod val="50000"/>
                  </a:schemeClr>
                </a:solidFill>
              </a:rPr>
              <a:t>Kirchen- und Theologiegeschichte</a:t>
            </a:r>
            <a:r>
              <a:rPr lang="de-DE" dirty="0">
                <a:solidFill>
                  <a:schemeClr val="bg1">
                    <a:lumMod val="50000"/>
                  </a:schemeClr>
                </a:solidFill>
              </a:rPr>
              <a:t> nimmt die geschichtliche Dimension der Theologie auf vielfältige Weise wahr und ernst. Sie erinnert daran, dass alle Quellen, derer sich der christliche Glaube bedient, sei es die Bibel selbst oder seien es Lehrdokumente, unter bestimmten geschichtlichen Bedingungen entstanden sind; ebenso, dass alle Quellen als Dokumente ihrer Zeit interpretiert werden wollen; schließlich, dass diejenigen, die sich mit diesen Quellen beschäftigen, selbst in geschichtliche Zusammenhänge verstrickt sind, die ihre Wahrnehmung und Interpretation beeinflussen.</a:t>
            </a: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624" y="1124745"/>
            <a:ext cx="1577878" cy="1800200"/>
          </a:xfrm>
          <a:prstGeom prst="rect">
            <a:avLst/>
          </a:prstGeom>
        </p:spPr>
      </p:pic>
      <p:sp>
        <p:nvSpPr>
          <p:cNvPr id="3" name="Foliennummernplatzhalter 2"/>
          <p:cNvSpPr>
            <a:spLocks noGrp="1"/>
          </p:cNvSpPr>
          <p:nvPr>
            <p:ph type="sldNum" sz="quarter" idx="12"/>
          </p:nvPr>
        </p:nvSpPr>
        <p:spPr/>
        <p:txBody>
          <a:bodyPr/>
          <a:lstStyle/>
          <a:p>
            <a:fld id="{3A1DC2E3-8576-454E-A285-24B55D0D9211}" type="slidenum">
              <a:rPr lang="de-DE" smtClean="0"/>
              <a:pPr/>
              <a:t>9</a:t>
            </a:fld>
            <a:endParaRPr lang="de-DE"/>
          </a:p>
        </p:txBody>
      </p:sp>
      <p:pic>
        <p:nvPicPr>
          <p:cNvPr id="6" name="KG SB">
            <a:hlinkClick r:id="" action="ppaction://media"/>
            <a:extLst>
              <a:ext uri="{FF2B5EF4-FFF2-40B4-BE49-F238E27FC236}">
                <a16:creationId xmlns:a16="http://schemas.microsoft.com/office/drawing/2014/main" id="{73890833-26D4-4103-8D5E-9A45AE59EC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3118" y="5866959"/>
            <a:ext cx="487363" cy="487363"/>
          </a:xfrm>
          <a:prstGeom prst="rect">
            <a:avLst/>
          </a:prstGeom>
        </p:spPr>
      </p:pic>
    </p:spTree>
    <p:custDataLst>
      <p:tags r:id="rId1"/>
    </p:custDataLst>
    <p:extLst>
      <p:ext uri="{BB962C8B-B14F-4D97-AF65-F5344CB8AC3E}">
        <p14:creationId xmlns:p14="http://schemas.microsoft.com/office/powerpoint/2010/main" val="2617697043"/>
      </p:ext>
    </p:extLst>
  </p:cSld>
  <p:clrMapOvr>
    <a:masterClrMapping/>
  </p:clrMapOvr>
  <mc:AlternateContent xmlns:mc="http://schemas.openxmlformats.org/markup-compatibility/2006" xmlns:p14="http://schemas.microsoft.com/office/powerpoint/2010/main">
    <mc:Choice Requires="p14">
      <p:transition spd="slow" p14:dur="2000" advTm="54179"/>
    </mc:Choice>
    <mc:Fallback xmlns="">
      <p:transition spd="slow" advTm="54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6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79.4|7.8|3.4|10.2|3.3|1.6|9.6|5|1.6|11.7|3.7|3.6"/>
</p:tagLst>
</file>

<file path=ppt/tags/tag2.xml><?xml version="1.0" encoding="utf-8"?>
<p:tagLst xmlns:a="http://schemas.openxmlformats.org/drawingml/2006/main" xmlns:r="http://schemas.openxmlformats.org/officeDocument/2006/relationships" xmlns:p="http://schemas.openxmlformats.org/presentationml/2006/main">
  <p:tag name="TIMING" val="|4.2|4.5|4.1"/>
</p:tagLst>
</file>

<file path=ppt/tags/tag3.xml><?xml version="1.0" encoding="utf-8"?>
<p:tagLst xmlns:a="http://schemas.openxmlformats.org/drawingml/2006/main" xmlns:r="http://schemas.openxmlformats.org/officeDocument/2006/relationships" xmlns:p="http://schemas.openxmlformats.org/presentationml/2006/main">
  <p:tag name="TIMING" val="|2.7|5.8|78.1"/>
</p:tagLst>
</file>

<file path=ppt/tags/tag4.xml><?xml version="1.0" encoding="utf-8"?>
<p:tagLst xmlns:a="http://schemas.openxmlformats.org/drawingml/2006/main" xmlns:r="http://schemas.openxmlformats.org/officeDocument/2006/relationships" xmlns:p="http://schemas.openxmlformats.org/presentationml/2006/main">
  <p:tag name="TIMING" val="|7.1"/>
</p:tagLst>
</file>

<file path=ppt/tags/tag5.xml><?xml version="1.0" encoding="utf-8"?>
<p:tagLst xmlns:a="http://schemas.openxmlformats.org/drawingml/2006/main" xmlns:r="http://schemas.openxmlformats.org/officeDocument/2006/relationships" xmlns:p="http://schemas.openxmlformats.org/presentationml/2006/main">
  <p:tag name="TIMING" val="|3.4"/>
</p:tagLst>
</file>

<file path=ppt/tags/tag6.xml><?xml version="1.0" encoding="utf-8"?>
<p:tagLst xmlns:a="http://schemas.openxmlformats.org/drawingml/2006/main" xmlns:r="http://schemas.openxmlformats.org/officeDocument/2006/relationships" xmlns:p="http://schemas.openxmlformats.org/presentationml/2006/main">
  <p:tag name="TIMING" val="|2|8.3|5"/>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0</TotalTime>
  <Words>1377</Words>
  <Application>Microsoft Office PowerPoint</Application>
  <PresentationFormat>Bildschirmpräsentation (4:3)</PresentationFormat>
  <Paragraphs>199</Paragraphs>
  <Slides>27</Slides>
  <Notes>3</Notes>
  <HiddenSlides>0</HiddenSlides>
  <MMClips>27</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27</vt:i4>
      </vt:variant>
    </vt:vector>
  </HeadingPairs>
  <TitlesOfParts>
    <vt:vector size="30" baseType="lpstr">
      <vt:lpstr>Arial</vt:lpstr>
      <vt:lpstr>Calibri</vt:lpstr>
      <vt:lpstr>Larissa</vt:lpstr>
      <vt:lpstr>PowerPoint-Präsentation</vt:lpstr>
      <vt:lpstr>Hinweise zu den Folien</vt:lpstr>
      <vt:lpstr>Wer wir sind…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Studienverlaufsplan,  Modulbeschreibungen,  Elektronisches Vorlesungsverzeichnis (EVV), Sprachvoraussetzungen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Anmeldungen FlexNow und StudIP </vt:lpstr>
      <vt:lpstr>Digitales Semester</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Mirjam Daume</dc:creator>
  <cp:lastModifiedBy>Simon Bellmann</cp:lastModifiedBy>
  <cp:revision>104</cp:revision>
  <dcterms:created xsi:type="dcterms:W3CDTF">2020-09-23T15:37:04Z</dcterms:created>
  <dcterms:modified xsi:type="dcterms:W3CDTF">2021-10-04T09:46:19Z</dcterms:modified>
</cp:coreProperties>
</file>